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61"/>
  </p:notesMasterIdLst>
  <p:handoutMasterIdLst>
    <p:handoutMasterId r:id="rId62"/>
  </p:handoutMasterIdLst>
  <p:sldIdLst>
    <p:sldId id="383" r:id="rId8"/>
    <p:sldId id="428" r:id="rId9"/>
    <p:sldId id="432" r:id="rId10"/>
    <p:sldId id="436" r:id="rId11"/>
    <p:sldId id="448" r:id="rId12"/>
    <p:sldId id="449" r:id="rId13"/>
    <p:sldId id="450" r:id="rId14"/>
    <p:sldId id="451" r:id="rId15"/>
    <p:sldId id="452" r:id="rId16"/>
    <p:sldId id="485" r:id="rId17"/>
    <p:sldId id="453" r:id="rId18"/>
    <p:sldId id="437" r:id="rId19"/>
    <p:sldId id="438" r:id="rId20"/>
    <p:sldId id="439" r:id="rId21"/>
    <p:sldId id="440" r:id="rId22"/>
    <p:sldId id="441" r:id="rId23"/>
    <p:sldId id="442" r:id="rId24"/>
    <p:sldId id="443" r:id="rId25"/>
    <p:sldId id="444" r:id="rId26"/>
    <p:sldId id="445" r:id="rId27"/>
    <p:sldId id="446" r:id="rId28"/>
    <p:sldId id="454" r:id="rId29"/>
    <p:sldId id="455" r:id="rId30"/>
    <p:sldId id="456" r:id="rId31"/>
    <p:sldId id="457" r:id="rId32"/>
    <p:sldId id="458" r:id="rId33"/>
    <p:sldId id="459" r:id="rId34"/>
    <p:sldId id="460" r:id="rId35"/>
    <p:sldId id="461" r:id="rId36"/>
    <p:sldId id="462" r:id="rId37"/>
    <p:sldId id="463" r:id="rId38"/>
    <p:sldId id="447" r:id="rId39"/>
    <p:sldId id="464" r:id="rId40"/>
    <p:sldId id="465" r:id="rId41"/>
    <p:sldId id="466" r:id="rId42"/>
    <p:sldId id="467" r:id="rId43"/>
    <p:sldId id="479" r:id="rId44"/>
    <p:sldId id="480" r:id="rId45"/>
    <p:sldId id="468" r:id="rId46"/>
    <p:sldId id="469" r:id="rId47"/>
    <p:sldId id="470" r:id="rId48"/>
    <p:sldId id="471" r:id="rId49"/>
    <p:sldId id="472" r:id="rId50"/>
    <p:sldId id="481" r:id="rId51"/>
    <p:sldId id="473" r:id="rId52"/>
    <p:sldId id="474" r:id="rId53"/>
    <p:sldId id="475" r:id="rId54"/>
    <p:sldId id="476" r:id="rId55"/>
    <p:sldId id="477" r:id="rId56"/>
    <p:sldId id="482" r:id="rId57"/>
    <p:sldId id="484" r:id="rId58"/>
    <p:sldId id="478" r:id="rId59"/>
    <p:sldId id="413" r:id="rId60"/>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C3F8E3-AB1A-46EA-8894-48F34475C114}" v="4" dt="2021-04-08T17:34:57.377"/>
    <p1510:client id="{9333098D-16A8-4044-8B51-B8CE71CB27A2}" v="1" dt="2021-07-08T01:11:44.942"/>
    <p1510:client id="{DC29BC03-8C9B-4BC4-9BD5-52F9655A2098}" v="18" dt="2021-04-30T17:37:19.8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5226" autoAdjust="0"/>
  </p:normalViewPr>
  <p:slideViewPr>
    <p:cSldViewPr snapToObjects="1" showGuides="1">
      <p:cViewPr varScale="1">
        <p:scale>
          <a:sx n="63" d="100"/>
          <a:sy n="63" d="100"/>
        </p:scale>
        <p:origin x="84" y="468"/>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5/10/relationships/revisionInfo" Target="revisionInfo.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7/7/2021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07-07-2021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637-2B8D-45B2-800F-10DE822D8A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46634-3D41-4E4D-80CB-F6696EAC0A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2189103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Day 4 Java</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2A13-5C63-41A9-AD70-6DDAB0CE8A32}"/>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798961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Accessing variable of parent class</a:t>
            </a:r>
            <a:endParaRPr lang="en-IN" dirty="0"/>
          </a:p>
        </p:txBody>
      </p:sp>
      <p:sp>
        <p:nvSpPr>
          <p:cNvPr id="12" name="Content Placeholder 11"/>
          <p:cNvSpPr>
            <a:spLocks noGrp="1"/>
          </p:cNvSpPr>
          <p:nvPr>
            <p:ph idx="1"/>
          </p:nvPr>
        </p:nvSpPr>
        <p:spPr/>
        <p:txBody>
          <a:bodyPr>
            <a:normAutofit fontScale="85000" lnSpcReduction="20000"/>
          </a:bodyPr>
          <a:lstStyle/>
          <a:p>
            <a:r>
              <a:rPr lang="en-IN" dirty="0"/>
              <a:t>Syntax : </a:t>
            </a:r>
            <a:r>
              <a:rPr lang="en-IN" b="1" dirty="0" err="1"/>
              <a:t>super.variable_name</a:t>
            </a:r>
            <a:endParaRPr lang="en-IN" b="1" dirty="0"/>
          </a:p>
          <a:p>
            <a:pPr marL="457200" lvl="1" indent="0">
              <a:buNone/>
            </a:pPr>
            <a:r>
              <a:rPr lang="en-IN" dirty="0"/>
              <a:t>class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100;</a:t>
            </a:r>
          </a:p>
          <a:p>
            <a:pPr marL="457200" lvl="1" indent="0">
              <a:buNone/>
            </a:pPr>
            <a:r>
              <a:rPr lang="en-IN" dirty="0"/>
              <a:t>}</a:t>
            </a:r>
          </a:p>
          <a:p>
            <a:pPr marL="457200" lvl="1" indent="0">
              <a:buNone/>
            </a:pPr>
            <a:r>
              <a:rPr lang="en-IN" dirty="0"/>
              <a:t>class Subclass extends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110;</a:t>
            </a:r>
          </a:p>
          <a:p>
            <a:pPr marL="457200" lvl="1" indent="0">
              <a:buNone/>
            </a:pPr>
            <a:r>
              <a:rPr lang="en-IN" dirty="0"/>
              <a:t>   void </a:t>
            </a:r>
            <a:r>
              <a:rPr lang="en-IN" dirty="0" err="1"/>
              <a:t>printNumber</a:t>
            </a:r>
            <a:r>
              <a:rPr lang="en-IN" dirty="0"/>
              <a:t>(){</a:t>
            </a:r>
          </a:p>
          <a:p>
            <a:pPr marL="457200" lvl="1" indent="0">
              <a:buNone/>
            </a:pPr>
            <a:r>
              <a:rPr lang="en-IN" dirty="0"/>
              <a:t>	</a:t>
            </a:r>
            <a:r>
              <a:rPr lang="en-IN" dirty="0" err="1"/>
              <a:t>System.out.println</a:t>
            </a:r>
            <a:r>
              <a:rPr lang="en-IN" dirty="0"/>
              <a:t>(</a:t>
            </a:r>
            <a:r>
              <a:rPr lang="en-IN" b="1" dirty="0" err="1"/>
              <a:t>super.num</a:t>
            </a:r>
            <a:r>
              <a:rPr lang="en-IN" dirty="0"/>
              <a:t>);  // refers parent variable </a:t>
            </a:r>
          </a:p>
          <a:p>
            <a:pPr marL="457200" lvl="1" indent="0">
              <a:buNone/>
            </a:pPr>
            <a:r>
              <a:rPr lang="en-IN" dirty="0"/>
              <a:t>   }</a:t>
            </a:r>
          </a:p>
          <a:p>
            <a:pPr marL="457200" lvl="1" indent="0">
              <a:buNone/>
            </a:pPr>
            <a:r>
              <a:rPr lang="en-IN" dirty="0"/>
              <a:t>   public static void main(String </a:t>
            </a:r>
            <a:r>
              <a:rPr lang="en-IN" dirty="0" err="1"/>
              <a:t>args</a:t>
            </a:r>
            <a:r>
              <a:rPr lang="en-IN" dirty="0"/>
              <a:t>[]){</a:t>
            </a:r>
          </a:p>
          <a:p>
            <a:pPr marL="457200" lvl="1" indent="0">
              <a:buNone/>
            </a:pPr>
            <a:r>
              <a:rPr lang="en-IN" dirty="0"/>
              <a:t>	Subclass </a:t>
            </a:r>
            <a:r>
              <a:rPr lang="en-IN" dirty="0" err="1"/>
              <a:t>subObj</a:t>
            </a:r>
            <a:r>
              <a:rPr lang="en-IN" dirty="0"/>
              <a:t>= new Subclass();</a:t>
            </a:r>
          </a:p>
          <a:p>
            <a:pPr marL="457200" lvl="1" indent="0">
              <a:buNone/>
            </a:pPr>
            <a:r>
              <a:rPr lang="en-IN" dirty="0"/>
              <a:t>	 </a:t>
            </a:r>
            <a:r>
              <a:rPr lang="en-IN" dirty="0" err="1"/>
              <a:t>subObj.printNumber</a:t>
            </a:r>
            <a:r>
              <a:rPr lang="en-IN" dirty="0"/>
              <a:t>();	// 100</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126732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0898400" cy="612337"/>
          </a:xfrm>
        </p:spPr>
        <p:txBody>
          <a:bodyPr/>
          <a:lstStyle/>
          <a:p>
            <a:r>
              <a:rPr lang="en-US" dirty="0"/>
              <a:t>super keyword to invoke constructor of parent class</a:t>
            </a:r>
            <a:endParaRPr lang="en-IN" dirty="0"/>
          </a:p>
        </p:txBody>
      </p:sp>
      <p:sp>
        <p:nvSpPr>
          <p:cNvPr id="12" name="Content Placeholder 11"/>
          <p:cNvSpPr>
            <a:spLocks noGrp="1"/>
          </p:cNvSpPr>
          <p:nvPr>
            <p:ph idx="1"/>
          </p:nvPr>
        </p:nvSpPr>
        <p:spPr>
          <a:xfrm>
            <a:off x="379199" y="1249341"/>
            <a:ext cx="11584201" cy="4927622"/>
          </a:xfrm>
        </p:spPr>
        <p:txBody>
          <a:bodyPr>
            <a:normAutofit fontScale="92500" lnSpcReduction="20000"/>
          </a:bodyPr>
          <a:lstStyle/>
          <a:p>
            <a:pPr algn="just"/>
            <a:r>
              <a:rPr lang="en-US" dirty="0"/>
              <a:t>When we create the object of sub class, the new keyword invokes the constructor of child class, which implicitly invokes the constructor of parent class. </a:t>
            </a:r>
          </a:p>
          <a:p>
            <a:pPr marL="457200" lvl="1" indent="0">
              <a:buNone/>
            </a:pPr>
            <a:r>
              <a:rPr lang="en-IN" dirty="0"/>
              <a:t>class </a:t>
            </a:r>
            <a:r>
              <a:rPr lang="en-IN" dirty="0" err="1"/>
              <a:t>ParentClass</a:t>
            </a:r>
            <a:endParaRPr lang="en-IN" dirty="0"/>
          </a:p>
          <a:p>
            <a:pPr marL="457200" lvl="1" indent="0">
              <a:buNone/>
            </a:pPr>
            <a:r>
              <a:rPr lang="en-IN" dirty="0"/>
              <a:t>{</a:t>
            </a:r>
          </a:p>
          <a:p>
            <a:pPr marL="457200" lvl="1" indent="0">
              <a:buNone/>
            </a:pPr>
            <a:r>
              <a:rPr lang="en-IN" dirty="0"/>
              <a:t>   </a:t>
            </a:r>
            <a:r>
              <a:rPr lang="en-IN" dirty="0" err="1"/>
              <a:t>ParentClass</a:t>
            </a:r>
            <a:r>
              <a:rPr lang="en-IN" dirty="0"/>
              <a:t>( ){</a:t>
            </a:r>
          </a:p>
          <a:p>
            <a:pPr marL="457200" lvl="1" indent="0">
              <a:buNone/>
            </a:pPr>
            <a:r>
              <a:rPr lang="en-IN" dirty="0"/>
              <a:t>	</a:t>
            </a:r>
            <a:r>
              <a:rPr lang="en-IN" dirty="0" err="1"/>
              <a:t>System.out.println</a:t>
            </a:r>
            <a:r>
              <a:rPr lang="en-IN" dirty="0"/>
              <a:t>("Constructor of parent class");</a:t>
            </a:r>
          </a:p>
          <a:p>
            <a:pPr marL="457200" lvl="1" indent="0">
              <a:buNone/>
            </a:pPr>
            <a:r>
              <a:rPr lang="en-IN" dirty="0"/>
              <a:t>   }</a:t>
            </a:r>
          </a:p>
          <a:p>
            <a:pPr marL="457200" lvl="1" indent="0">
              <a:buNone/>
            </a:pPr>
            <a:r>
              <a:rPr lang="en-IN" dirty="0"/>
              <a:t>}</a:t>
            </a:r>
          </a:p>
          <a:p>
            <a:pPr marL="457200" lvl="1" indent="0">
              <a:buNone/>
            </a:pPr>
            <a:r>
              <a:rPr lang="en-US" dirty="0"/>
              <a:t>class </a:t>
            </a:r>
            <a:r>
              <a:rPr lang="en-US" dirty="0" err="1"/>
              <a:t>SubClass</a:t>
            </a:r>
            <a:r>
              <a:rPr lang="en-US" dirty="0"/>
              <a:t> </a:t>
            </a:r>
            <a:r>
              <a:rPr lang="en-US" b="1" dirty="0"/>
              <a:t>extends</a:t>
            </a:r>
            <a:r>
              <a:rPr lang="en-US" dirty="0"/>
              <a:t> </a:t>
            </a:r>
            <a:r>
              <a:rPr lang="en-US" dirty="0" err="1"/>
              <a:t>ParentClass</a:t>
            </a:r>
            <a:endParaRPr lang="en-US" dirty="0"/>
          </a:p>
          <a:p>
            <a:pPr marL="457200" lvl="1" indent="0">
              <a:buNone/>
            </a:pPr>
            <a:r>
              <a:rPr lang="en-US" dirty="0"/>
              <a:t>{</a:t>
            </a:r>
          </a:p>
          <a:p>
            <a:pPr marL="457200" lvl="1" indent="0">
              <a:buNone/>
            </a:pPr>
            <a:r>
              <a:rPr lang="en-US" dirty="0"/>
              <a:t>   </a:t>
            </a:r>
            <a:r>
              <a:rPr lang="en-US" dirty="0" err="1"/>
              <a:t>SubClass</a:t>
            </a:r>
            <a:r>
              <a:rPr lang="en-US" dirty="0"/>
              <a:t>( ){</a:t>
            </a:r>
          </a:p>
          <a:p>
            <a:pPr marL="457200" lvl="1" indent="0">
              <a:buNone/>
            </a:pPr>
            <a:r>
              <a:rPr lang="en-US" dirty="0"/>
              <a:t>	super( ); </a:t>
            </a:r>
          </a:p>
          <a:p>
            <a:pPr marL="457200" lvl="1" indent="0">
              <a:buNone/>
            </a:pPr>
            <a:r>
              <a:rPr lang="en-US" dirty="0"/>
              <a:t>	</a:t>
            </a:r>
            <a:r>
              <a:rPr lang="en-US" dirty="0" err="1"/>
              <a:t>System.out.println</a:t>
            </a:r>
            <a:r>
              <a:rPr lang="en-US" dirty="0"/>
              <a:t>("Constructor of child class");</a:t>
            </a:r>
          </a:p>
          <a:p>
            <a:pPr marL="457200" lvl="1" indent="0">
              <a:buNone/>
            </a:pPr>
            <a:r>
              <a:rPr lang="en-US" dirty="0"/>
              <a:t>   }</a:t>
            </a:r>
          </a:p>
          <a:p>
            <a:pPr marL="457200" lvl="1" indent="0">
              <a:buNone/>
            </a:pPr>
            <a:r>
              <a:rPr lang="en-US" dirty="0"/>
              <a:t>}</a:t>
            </a:r>
            <a:endParaRPr lang="en-IN" dirty="0"/>
          </a:p>
        </p:txBody>
      </p:sp>
      <p:sp>
        <p:nvSpPr>
          <p:cNvPr id="6" name="Content Placeholder 11">
            <a:extLst>
              <a:ext uri="{FF2B5EF4-FFF2-40B4-BE49-F238E27FC236}">
                <a16:creationId xmlns:a16="http://schemas.microsoft.com/office/drawing/2014/main" id="{13FB3CE6-24D9-42A3-A365-CED5E9674CD7}"/>
              </a:ext>
            </a:extLst>
          </p:cNvPr>
          <p:cNvSpPr txBox="1">
            <a:spLocks/>
          </p:cNvSpPr>
          <p:nvPr/>
        </p:nvSpPr>
        <p:spPr>
          <a:xfrm>
            <a:off x="7086601" y="2209800"/>
            <a:ext cx="4876800" cy="36322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fontAlgn="auto">
              <a:spcAft>
                <a:spcPts val="0"/>
              </a:spcAft>
              <a:buNone/>
            </a:pPr>
            <a:r>
              <a:rPr lang="en-US" sz="2400" dirty="0"/>
              <a:t>public static void main(String </a:t>
            </a:r>
            <a:r>
              <a:rPr lang="en-US" sz="2400" dirty="0" err="1"/>
              <a:t>args</a:t>
            </a:r>
            <a:r>
              <a:rPr lang="en-US" sz="2400" dirty="0"/>
              <a:t>[]){</a:t>
            </a:r>
          </a:p>
          <a:p>
            <a:pPr marL="0" indent="0" fontAlgn="auto">
              <a:spcAft>
                <a:spcPts val="0"/>
              </a:spcAft>
              <a:buNone/>
            </a:pPr>
            <a:r>
              <a:rPr lang="en-US" sz="2400" dirty="0"/>
              <a:t>	</a:t>
            </a:r>
            <a:r>
              <a:rPr lang="en-US" sz="2400" dirty="0" err="1"/>
              <a:t>SubClass</a:t>
            </a:r>
            <a:r>
              <a:rPr lang="en-US" sz="2400" dirty="0"/>
              <a:t> </a:t>
            </a:r>
            <a:r>
              <a:rPr lang="en-US" sz="2400" dirty="0" err="1"/>
              <a:t>obj</a:t>
            </a:r>
            <a:r>
              <a:rPr lang="en-US" sz="2400" dirty="0"/>
              <a:t>= new </a:t>
            </a:r>
            <a:r>
              <a:rPr lang="en-US" sz="2400" dirty="0" err="1"/>
              <a:t>SubClass</a:t>
            </a:r>
            <a:r>
              <a:rPr lang="en-US" sz="2400" dirty="0"/>
              <a:t>();</a:t>
            </a:r>
          </a:p>
          <a:p>
            <a:pPr marL="0" indent="0" fontAlgn="auto">
              <a:spcAft>
                <a:spcPts val="0"/>
              </a:spcAft>
              <a:buNone/>
            </a:pPr>
            <a:r>
              <a:rPr lang="en-US" sz="2400" dirty="0"/>
              <a:t>	   }</a:t>
            </a:r>
          </a:p>
          <a:p>
            <a:pPr marL="0" indent="0" fontAlgn="auto">
              <a:spcAft>
                <a:spcPts val="0"/>
              </a:spcAft>
              <a:buNone/>
            </a:pPr>
            <a:r>
              <a:rPr lang="en-US" sz="2400" dirty="0"/>
              <a:t>}</a:t>
            </a:r>
            <a:endParaRPr lang="en-IN" sz="2400" dirty="0"/>
          </a:p>
        </p:txBody>
      </p:sp>
      <p:cxnSp>
        <p:nvCxnSpPr>
          <p:cNvPr id="10" name="Straight Connector 9">
            <a:extLst>
              <a:ext uri="{FF2B5EF4-FFF2-40B4-BE49-F238E27FC236}">
                <a16:creationId xmlns:a16="http://schemas.microsoft.com/office/drawing/2014/main" id="{4F2549E0-EEFE-494F-9BA6-493F6125D5EF}"/>
              </a:ext>
            </a:extLst>
          </p:cNvPr>
          <p:cNvCxnSpPr>
            <a:cxnSpLocks/>
          </p:cNvCxnSpPr>
          <p:nvPr/>
        </p:nvCxnSpPr>
        <p:spPr>
          <a:xfrm>
            <a:off x="7086600" y="1905000"/>
            <a:ext cx="0" cy="3937022"/>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10764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127000" cy="612337"/>
          </a:xfrm>
        </p:spPr>
        <p:txBody>
          <a:bodyPr/>
          <a:lstStyle/>
          <a:p>
            <a:r>
              <a:rPr lang="en-US" dirty="0"/>
              <a:t>super keyword in case of method overriding</a:t>
            </a:r>
            <a:endParaRPr lang="en-IN" dirty="0"/>
          </a:p>
        </p:txBody>
      </p:sp>
      <p:sp>
        <p:nvSpPr>
          <p:cNvPr id="12" name="Content Placeholder 11"/>
          <p:cNvSpPr>
            <a:spLocks noGrp="1"/>
          </p:cNvSpPr>
          <p:nvPr>
            <p:ph idx="1"/>
          </p:nvPr>
        </p:nvSpPr>
        <p:spPr/>
        <p:txBody>
          <a:bodyPr>
            <a:normAutofit fontScale="77500" lnSpcReduction="20000"/>
          </a:bodyPr>
          <a:lstStyle/>
          <a:p>
            <a:pPr algn="just"/>
            <a:r>
              <a:rPr lang="en-US" dirty="0"/>
              <a:t>A child class declares a same method which is already present in the parent class then this is called method </a:t>
            </a:r>
            <a:r>
              <a:rPr lang="en-US" b="1" dirty="0"/>
              <a:t>overriding</a:t>
            </a:r>
            <a:r>
              <a:rPr lang="en-US" dirty="0"/>
              <a:t>.</a:t>
            </a:r>
          </a:p>
          <a:p>
            <a:pPr marL="457200" lvl="1" indent="0" algn="just">
              <a:buNone/>
            </a:pPr>
            <a:r>
              <a:rPr lang="en-IN" dirty="0"/>
              <a:t>class </a:t>
            </a:r>
            <a:r>
              <a:rPr lang="en-IN" dirty="0" err="1"/>
              <a:t>ParentClass</a:t>
            </a:r>
            <a:endParaRPr lang="en-IN" dirty="0"/>
          </a:p>
          <a:p>
            <a:pPr marL="457200" lvl="1" indent="0" algn="just">
              <a:buNone/>
            </a:pPr>
            <a:r>
              <a:rPr lang="en-IN" dirty="0"/>
              <a:t>{</a:t>
            </a:r>
          </a:p>
          <a:p>
            <a:pPr marL="457200" lvl="1" indent="0" algn="just">
              <a:buNone/>
            </a:pPr>
            <a:r>
              <a:rPr lang="en-IN" dirty="0"/>
              <a:t>   //Overridden method</a:t>
            </a:r>
          </a:p>
          <a:p>
            <a:pPr marL="457200" lvl="1" indent="0" algn="just">
              <a:buNone/>
            </a:pPr>
            <a:r>
              <a:rPr lang="en-IN" dirty="0"/>
              <a:t>   void display(){</a:t>
            </a:r>
          </a:p>
          <a:p>
            <a:pPr marL="457200" lvl="1" indent="0" algn="just">
              <a:buNone/>
            </a:pPr>
            <a:r>
              <a:rPr lang="en-IN" dirty="0"/>
              <a:t>	</a:t>
            </a:r>
            <a:r>
              <a:rPr lang="en-IN" dirty="0" err="1"/>
              <a:t>System.out.println</a:t>
            </a:r>
            <a:r>
              <a:rPr lang="en-IN" dirty="0"/>
              <a:t>("Parent class method");</a:t>
            </a:r>
          </a:p>
          <a:p>
            <a:pPr marL="457200" lvl="1" indent="0" algn="just">
              <a:buNone/>
            </a:pPr>
            <a:r>
              <a:rPr lang="en-IN" dirty="0"/>
              <a:t>   }</a:t>
            </a:r>
          </a:p>
          <a:p>
            <a:pPr marL="457200" lvl="1" indent="0" algn="just">
              <a:buNone/>
            </a:pPr>
            <a:r>
              <a:rPr lang="en-IN" dirty="0"/>
              <a:t>}</a:t>
            </a:r>
          </a:p>
          <a:p>
            <a:pPr marL="457200" lvl="1" indent="0" algn="just">
              <a:buNone/>
            </a:pPr>
            <a:r>
              <a:rPr lang="en-IN" dirty="0"/>
              <a:t>class </a:t>
            </a:r>
            <a:r>
              <a:rPr lang="en-IN" dirty="0" err="1"/>
              <a:t>SubClass</a:t>
            </a:r>
            <a:r>
              <a:rPr lang="en-IN" dirty="0"/>
              <a:t> </a:t>
            </a:r>
            <a:r>
              <a:rPr lang="en-IN" b="1" dirty="0"/>
              <a:t>extends</a:t>
            </a:r>
            <a:r>
              <a:rPr lang="en-IN" dirty="0"/>
              <a:t> </a:t>
            </a:r>
            <a:r>
              <a:rPr lang="en-IN" dirty="0" err="1"/>
              <a:t>ParentClass</a:t>
            </a:r>
            <a:endParaRPr lang="en-IN" dirty="0"/>
          </a:p>
          <a:p>
            <a:pPr marL="457200" lvl="1" indent="0" algn="just">
              <a:buNone/>
            </a:pPr>
            <a:r>
              <a:rPr lang="en-IN" dirty="0"/>
              <a:t>{</a:t>
            </a:r>
          </a:p>
          <a:p>
            <a:pPr marL="457200" lvl="1" indent="0" algn="just">
              <a:buNone/>
            </a:pPr>
            <a:r>
              <a:rPr lang="en-IN" dirty="0"/>
              <a:t>   //Overriding method</a:t>
            </a:r>
          </a:p>
          <a:p>
            <a:pPr marL="457200" lvl="1" indent="0" algn="just">
              <a:buNone/>
            </a:pPr>
            <a:r>
              <a:rPr lang="en-IN" dirty="0"/>
              <a:t>   void display(){</a:t>
            </a:r>
          </a:p>
          <a:p>
            <a:pPr marL="457200" lvl="1" indent="0" algn="just">
              <a:buNone/>
            </a:pPr>
            <a:r>
              <a:rPr lang="en-IN" dirty="0"/>
              <a:t>	</a:t>
            </a:r>
            <a:r>
              <a:rPr lang="en-IN" dirty="0" err="1"/>
              <a:t>System.out.println</a:t>
            </a:r>
            <a:r>
              <a:rPr lang="en-IN" dirty="0"/>
              <a:t>("Child class method");</a:t>
            </a:r>
          </a:p>
          <a:p>
            <a:pPr marL="457200" lvl="1" indent="0" algn="just">
              <a:buNone/>
            </a:pPr>
            <a:r>
              <a:rPr lang="en-IN" dirty="0"/>
              <a:t>   }</a:t>
            </a:r>
          </a:p>
          <a:p>
            <a:pPr marL="457200" lvl="1" indent="0" algn="just">
              <a:buNone/>
            </a:pPr>
            <a:r>
              <a:rPr lang="en-US" dirty="0"/>
              <a:t>void </a:t>
            </a:r>
            <a:r>
              <a:rPr lang="en-US" dirty="0" err="1"/>
              <a:t>printMsg</a:t>
            </a:r>
            <a:r>
              <a:rPr lang="en-US" dirty="0"/>
              <a:t>(){</a:t>
            </a:r>
          </a:p>
          <a:p>
            <a:pPr marL="457200" lvl="1" indent="0" algn="just">
              <a:buNone/>
            </a:pPr>
            <a:r>
              <a:rPr lang="en-US" dirty="0"/>
              <a:t>	</a:t>
            </a:r>
            <a:r>
              <a:rPr lang="en-US" b="1" dirty="0" err="1"/>
              <a:t>super</a:t>
            </a:r>
            <a:r>
              <a:rPr lang="en-US" dirty="0" err="1"/>
              <a:t>.display</a:t>
            </a:r>
            <a:r>
              <a:rPr lang="en-US" dirty="0"/>
              <a:t>();</a:t>
            </a:r>
          </a:p>
          <a:p>
            <a:pPr marL="457200" lvl="1" indent="0">
              <a:buNone/>
            </a:pPr>
            <a:r>
              <a:rPr lang="en-US" dirty="0"/>
              <a:t>   }</a:t>
            </a:r>
            <a:endParaRPr lang="en-IN" dirty="0"/>
          </a:p>
        </p:txBody>
      </p:sp>
    </p:spTree>
    <p:extLst>
      <p:ext uri="{BB962C8B-B14F-4D97-AF65-F5344CB8AC3E}">
        <p14:creationId xmlns:p14="http://schemas.microsoft.com/office/powerpoint/2010/main" val="3126273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 keyword in case of method overriding</a:t>
            </a:r>
            <a:endParaRPr lang="en-IN" dirty="0"/>
          </a:p>
        </p:txBody>
      </p:sp>
      <p:sp>
        <p:nvSpPr>
          <p:cNvPr id="12" name="Content Placeholder 11"/>
          <p:cNvSpPr>
            <a:spLocks noGrp="1"/>
          </p:cNvSpPr>
          <p:nvPr>
            <p:ph idx="1"/>
          </p:nvPr>
        </p:nvSpPr>
        <p:spPr/>
        <p:txBody>
          <a:bodyPr/>
          <a:lstStyle/>
          <a:p>
            <a:pPr marL="457200" lvl="1" indent="0">
              <a:buNone/>
            </a:pPr>
            <a:r>
              <a:rPr lang="en-IN" dirty="0"/>
              <a:t> public static void main(String </a:t>
            </a:r>
            <a:r>
              <a:rPr lang="en-IN" dirty="0" err="1"/>
              <a:t>args</a:t>
            </a:r>
            <a:r>
              <a:rPr lang="en-IN" dirty="0"/>
              <a:t>[]){		</a:t>
            </a:r>
          </a:p>
          <a:p>
            <a:pPr marL="457200" lvl="1" indent="0">
              <a:buNone/>
            </a:pPr>
            <a:r>
              <a:rPr lang="en-IN" dirty="0"/>
              <a:t>	</a:t>
            </a:r>
            <a:r>
              <a:rPr lang="en-IN" dirty="0" err="1"/>
              <a:t>SubClass</a:t>
            </a:r>
            <a:r>
              <a:rPr lang="en-IN" dirty="0"/>
              <a:t> </a:t>
            </a:r>
            <a:r>
              <a:rPr lang="en-IN" dirty="0" err="1"/>
              <a:t>subObj</a:t>
            </a:r>
            <a:r>
              <a:rPr lang="en-IN" dirty="0"/>
              <a:t>= new </a:t>
            </a:r>
            <a:r>
              <a:rPr lang="en-IN" dirty="0" err="1"/>
              <a:t>SubClass</a:t>
            </a:r>
            <a:r>
              <a:rPr lang="en-IN" dirty="0"/>
              <a:t>();</a:t>
            </a:r>
          </a:p>
          <a:p>
            <a:pPr marL="457200" lvl="1" indent="0">
              <a:buNone/>
            </a:pPr>
            <a:r>
              <a:rPr lang="en-IN" dirty="0"/>
              <a:t>	</a:t>
            </a:r>
            <a:r>
              <a:rPr lang="en-IN" dirty="0" err="1"/>
              <a:t>subObj.display</a:t>
            </a:r>
            <a:r>
              <a:rPr lang="en-IN" dirty="0"/>
              <a:t>();</a:t>
            </a:r>
          </a:p>
          <a:p>
            <a:pPr marL="457200" lvl="1" indent="0">
              <a:buNone/>
            </a:pPr>
            <a:r>
              <a:rPr lang="en-IN" dirty="0"/>
              <a:t>	</a:t>
            </a:r>
            <a:r>
              <a:rPr lang="en-IN" dirty="0" err="1"/>
              <a:t>subObj.printMsg</a:t>
            </a:r>
            <a:r>
              <a:rPr lang="en-IN" dirty="0"/>
              <a:t>(); </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401586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and casting</a:t>
            </a:r>
            <a:endParaRPr lang="en-IN" dirty="0"/>
          </a:p>
        </p:txBody>
      </p:sp>
      <p:sp>
        <p:nvSpPr>
          <p:cNvPr id="12" name="Content Placeholder 11"/>
          <p:cNvSpPr>
            <a:spLocks noGrp="1"/>
          </p:cNvSpPr>
          <p:nvPr>
            <p:ph idx="1"/>
          </p:nvPr>
        </p:nvSpPr>
        <p:spPr/>
        <p:txBody>
          <a:bodyPr>
            <a:normAutofit fontScale="92500" lnSpcReduction="10000"/>
          </a:bodyPr>
          <a:lstStyle/>
          <a:p>
            <a:pPr algn="just"/>
            <a:r>
              <a:rPr lang="en-US" dirty="0"/>
              <a:t>A subclass object reference can be converted to super class object reference automatically. But for the reverse, casting is required.</a:t>
            </a:r>
          </a:p>
          <a:p>
            <a:pPr algn="just">
              <a:lnSpc>
                <a:spcPct val="100000"/>
              </a:lnSpc>
              <a:spcBef>
                <a:spcPts val="300"/>
              </a:spcBef>
              <a:defRPr/>
            </a:pPr>
            <a:r>
              <a:rPr lang="en-US" dirty="0"/>
              <a:t>Automatic conversion example</a:t>
            </a:r>
          </a:p>
          <a:p>
            <a:pPr lvl="1" algn="just">
              <a:lnSpc>
                <a:spcPct val="100000"/>
              </a:lnSpc>
              <a:spcBef>
                <a:spcPts val="300"/>
              </a:spcBef>
              <a:defRPr/>
            </a:pPr>
            <a:r>
              <a:rPr lang="en-US" sz="2000" dirty="0"/>
              <a:t>Only </a:t>
            </a:r>
            <a:r>
              <a:rPr lang="en-US" sz="2000" b="1" dirty="0"/>
              <a:t>members</a:t>
            </a:r>
            <a:r>
              <a:rPr lang="en-US" sz="2000" dirty="0"/>
              <a:t> of </a:t>
            </a:r>
            <a:r>
              <a:rPr lang="en-US" sz="2000" dirty="0" err="1">
                <a:solidFill>
                  <a:srgbClr val="000000"/>
                </a:solidFill>
                <a:latin typeface="Courier New" pitchFamily="49" charset="0"/>
              </a:rPr>
              <a:t>ParentClass</a:t>
            </a:r>
            <a:r>
              <a:rPr lang="en-US" sz="2000" dirty="0"/>
              <a:t> class are accessible</a:t>
            </a:r>
          </a:p>
          <a:p>
            <a:pPr lvl="2" algn="just">
              <a:lnSpc>
                <a:spcPct val="100000"/>
              </a:lnSpc>
              <a:spcBef>
                <a:spcPts val="300"/>
              </a:spcBef>
              <a:buNone/>
              <a:defRPr/>
            </a:pPr>
            <a:r>
              <a:rPr lang="en-US" b="1" dirty="0" err="1">
                <a:solidFill>
                  <a:srgbClr val="000000"/>
                </a:solidFill>
                <a:latin typeface="Courier New" pitchFamily="49" charset="0"/>
              </a:rPr>
              <a:t>ParentClass</a:t>
            </a:r>
            <a:r>
              <a:rPr lang="en-US" dirty="0">
                <a:solidFill>
                  <a:srgbClr val="000000"/>
                </a:solidFill>
                <a:latin typeface="Courier New" pitchFamily="49" charset="0"/>
              </a:rPr>
              <a:t> </a:t>
            </a:r>
            <a:r>
              <a:rPr lang="en-US" dirty="0" err="1">
                <a:solidFill>
                  <a:srgbClr val="000000"/>
                </a:solidFill>
                <a:latin typeface="Courier New" pitchFamily="49" charset="0"/>
              </a:rPr>
              <a:t>parentClass</a:t>
            </a:r>
            <a:r>
              <a:rPr lang="en-US" dirty="0">
                <a:solidFill>
                  <a:srgbClr val="000000"/>
                </a:solidFill>
                <a:latin typeface="Courier New" pitchFamily="49" charset="0"/>
              </a:rPr>
              <a:t> = new </a:t>
            </a: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p>
          <a:p>
            <a:pPr lvl="2" algn="just">
              <a:lnSpc>
                <a:spcPct val="100000"/>
              </a:lnSpc>
              <a:spcBef>
                <a:spcPts val="300"/>
              </a:spcBef>
              <a:buNone/>
              <a:defRPr/>
            </a:pPr>
            <a:r>
              <a:rPr lang="en-US" dirty="0" err="1">
                <a:solidFill>
                  <a:srgbClr val="000000"/>
                </a:solidFill>
                <a:latin typeface="Courier New" pitchFamily="49" charset="0"/>
              </a:rPr>
              <a:t>parentClass</a:t>
            </a:r>
            <a:r>
              <a:rPr lang="en-US" b="1" dirty="0" err="1">
                <a:solidFill>
                  <a:srgbClr val="000000"/>
                </a:solidFill>
                <a:latin typeface="Courier New" pitchFamily="49" charset="0"/>
              </a:rPr>
              <a:t>.parentMethod</a:t>
            </a:r>
            <a:r>
              <a:rPr lang="en-US" b="1" dirty="0">
                <a:solidFill>
                  <a:srgbClr val="000000"/>
                </a:solidFill>
                <a:latin typeface="Courier New" pitchFamily="49" charset="0"/>
              </a:rPr>
              <a:t>( ); //ok</a:t>
            </a:r>
          </a:p>
          <a:p>
            <a:pPr lvl="2" algn="just">
              <a:lnSpc>
                <a:spcPct val="100000"/>
              </a:lnSpc>
              <a:spcBef>
                <a:spcPts val="300"/>
              </a:spcBef>
              <a:buNone/>
              <a:defRPr/>
            </a:pPr>
            <a:r>
              <a:rPr lang="en-US" dirty="0" err="1">
                <a:solidFill>
                  <a:srgbClr val="000000"/>
                </a:solidFill>
                <a:latin typeface="Courier New" pitchFamily="49" charset="0"/>
              </a:rPr>
              <a:t>parentClass</a:t>
            </a:r>
            <a:r>
              <a:rPr lang="en-US" b="1" dirty="0" err="1">
                <a:solidFill>
                  <a:srgbClr val="000000"/>
                </a:solidFill>
                <a:latin typeface="Courier New" pitchFamily="49" charset="0"/>
              </a:rPr>
              <a:t>.childMethod</a:t>
            </a:r>
            <a:r>
              <a:rPr lang="en-US" b="1" dirty="0">
                <a:solidFill>
                  <a:srgbClr val="000000"/>
                </a:solidFill>
                <a:latin typeface="Courier New" pitchFamily="49" charset="0"/>
              </a:rPr>
              <a:t>( );  //error</a:t>
            </a:r>
          </a:p>
          <a:p>
            <a:pPr algn="just">
              <a:lnSpc>
                <a:spcPct val="100000"/>
              </a:lnSpc>
              <a:spcBef>
                <a:spcPts val="300"/>
              </a:spcBef>
              <a:defRPr/>
            </a:pPr>
            <a:r>
              <a:rPr lang="en-US" dirty="0"/>
              <a:t>Casting conversion example</a:t>
            </a:r>
          </a:p>
          <a:p>
            <a:pPr lvl="2" algn="just">
              <a:lnSpc>
                <a:spcPct val="100000"/>
              </a:lnSpc>
              <a:spcBef>
                <a:spcPts val="300"/>
              </a:spcBef>
              <a:buNone/>
              <a:defRPr/>
            </a:pP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r>
              <a:rPr lang="en-US" b="1" dirty="0" err="1">
                <a:solidFill>
                  <a:srgbClr val="000000"/>
                </a:solidFill>
                <a:latin typeface="Courier New" pitchFamily="49" charset="0"/>
              </a:rPr>
              <a:t>childObj</a:t>
            </a:r>
            <a:r>
              <a:rPr lang="en-US" b="1" dirty="0">
                <a:solidFill>
                  <a:srgbClr val="000000"/>
                </a:solidFill>
                <a:latin typeface="Courier New" pitchFamily="49" charset="0"/>
              </a:rPr>
              <a:t>=(</a:t>
            </a:r>
            <a:r>
              <a:rPr lang="en-US" b="1" dirty="0" err="1">
                <a:solidFill>
                  <a:srgbClr val="000000"/>
                </a:solidFill>
                <a:latin typeface="Courier New" pitchFamily="49" charset="0"/>
              </a:rPr>
              <a:t>ChildClass</a:t>
            </a:r>
            <a:r>
              <a:rPr lang="en-US" b="1" dirty="0">
                <a:solidFill>
                  <a:srgbClr val="000000"/>
                </a:solidFill>
                <a:latin typeface="Courier New" pitchFamily="49" charset="0"/>
              </a:rPr>
              <a:t>) </a:t>
            </a:r>
            <a:r>
              <a:rPr lang="en-US" dirty="0" err="1">
                <a:solidFill>
                  <a:srgbClr val="000000"/>
                </a:solidFill>
                <a:latin typeface="Courier New" pitchFamily="49" charset="0"/>
              </a:rPr>
              <a:t>parentClass</a:t>
            </a:r>
            <a:r>
              <a:rPr lang="en-US" b="1" dirty="0">
                <a:solidFill>
                  <a:srgbClr val="000000"/>
                </a:solidFill>
                <a:latin typeface="Courier New" pitchFamily="49" charset="0"/>
              </a:rPr>
              <a:t>;</a:t>
            </a:r>
          </a:p>
          <a:p>
            <a:pPr lvl="2" algn="just">
              <a:lnSpc>
                <a:spcPct val="100000"/>
              </a:lnSpc>
              <a:spcBef>
                <a:spcPts val="300"/>
              </a:spcBef>
              <a:buNone/>
              <a:defRPr/>
            </a:pPr>
            <a:r>
              <a:rPr lang="en-US" b="1" dirty="0" err="1">
                <a:solidFill>
                  <a:srgbClr val="000000"/>
                </a:solidFill>
                <a:latin typeface="Courier New" pitchFamily="49" charset="0"/>
              </a:rPr>
              <a:t>childObj.childMethod</a:t>
            </a:r>
            <a:r>
              <a:rPr lang="en-US" b="1" dirty="0">
                <a:solidFill>
                  <a:srgbClr val="000000"/>
                </a:solidFill>
                <a:latin typeface="Courier New" pitchFamily="49" charset="0"/>
              </a:rPr>
              <a:t>(); //ok</a:t>
            </a:r>
          </a:p>
          <a:p>
            <a:pPr algn="just">
              <a:lnSpc>
                <a:spcPct val="100000"/>
              </a:lnSpc>
              <a:spcBef>
                <a:spcPts val="300"/>
              </a:spcBef>
              <a:defRPr/>
            </a:pPr>
            <a:r>
              <a:rPr lang="en-US" dirty="0"/>
              <a:t>Dangers of casting: if the original object is not of subclass type then a runtime exception will be thrown on accessing subclass methods.</a:t>
            </a:r>
          </a:p>
          <a:p>
            <a:pPr algn="just">
              <a:buFont typeface="Wingdings" pitchFamily="2" charset="2"/>
              <a:buNone/>
              <a:defRPr/>
            </a:pPr>
            <a:r>
              <a:rPr lang="en-US" b="1" dirty="0">
                <a:solidFill>
                  <a:srgbClr val="000000"/>
                </a:solidFill>
                <a:latin typeface="Courier New" pitchFamily="49" charset="0"/>
              </a:rPr>
              <a:t>	// </a:t>
            </a:r>
            <a:r>
              <a:rPr lang="en-US" dirty="0"/>
              <a:t>Runtime error-</a:t>
            </a:r>
            <a:r>
              <a:rPr lang="en-US" b="1" dirty="0" err="1">
                <a:solidFill>
                  <a:srgbClr val="000000"/>
                </a:solidFill>
                <a:latin typeface="Courier New" pitchFamily="49" charset="0"/>
              </a:rPr>
              <a:t>ClassCastException</a:t>
            </a:r>
            <a:r>
              <a:rPr lang="en-US" b="1" dirty="0">
                <a:solidFill>
                  <a:srgbClr val="000000"/>
                </a:solidFill>
                <a:latin typeface="Courier New" pitchFamily="49" charset="0"/>
              </a:rPr>
              <a:t>.</a:t>
            </a:r>
            <a:endParaRPr lang="en-US" dirty="0">
              <a:solidFill>
                <a:schemeClr val="tx2"/>
              </a:solidFill>
              <a:latin typeface="Times New Roman" pitchFamily="18" charset="0"/>
            </a:endParaRPr>
          </a:p>
          <a:p>
            <a:endParaRPr lang="en-IN" dirty="0"/>
          </a:p>
        </p:txBody>
      </p:sp>
    </p:spTree>
    <p:extLst>
      <p:ext uri="{BB962C8B-B14F-4D97-AF65-F5344CB8AC3E}">
        <p14:creationId xmlns:p14="http://schemas.microsoft.com/office/powerpoint/2010/main" val="64396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protected access modifier</a:t>
            </a:r>
            <a:endParaRPr lang="en-IN" dirty="0"/>
          </a:p>
        </p:txBody>
      </p:sp>
      <p:sp>
        <p:nvSpPr>
          <p:cNvPr id="12" name="Content Placeholder 11"/>
          <p:cNvSpPr>
            <a:spLocks noGrp="1"/>
          </p:cNvSpPr>
          <p:nvPr>
            <p:ph idx="1"/>
          </p:nvPr>
        </p:nvSpPr>
        <p:spPr/>
        <p:txBody>
          <a:bodyPr/>
          <a:lstStyle/>
          <a:p>
            <a:pPr algn="just"/>
            <a:r>
              <a:rPr lang="en-US" dirty="0"/>
              <a:t>The protected access modifier is accessible within package and outside the package but through inheritance only.</a:t>
            </a:r>
          </a:p>
          <a:p>
            <a:pPr algn="just"/>
            <a:r>
              <a:rPr lang="en-US" dirty="0"/>
              <a:t>The protected access modifier can be applied on the data member, method and constructor. </a:t>
            </a:r>
          </a:p>
          <a:p>
            <a:pPr algn="just"/>
            <a:r>
              <a:rPr lang="en-US" dirty="0"/>
              <a:t>It can't be applied on the class.</a:t>
            </a:r>
          </a:p>
          <a:p>
            <a:pPr algn="just"/>
            <a:r>
              <a:rPr lang="en-US" dirty="0"/>
              <a:t>Same as  default access specifier. </a:t>
            </a:r>
          </a:p>
          <a:p>
            <a:endParaRPr lang="en-IN" dirty="0"/>
          </a:p>
        </p:txBody>
      </p:sp>
    </p:spTree>
    <p:extLst>
      <p:ext uri="{BB962C8B-B14F-4D97-AF65-F5344CB8AC3E}">
        <p14:creationId xmlns:p14="http://schemas.microsoft.com/office/powerpoint/2010/main" val="1070156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Protected  - demo</a:t>
            </a:r>
            <a:endParaRPr lang="en-IN" dirty="0"/>
          </a:p>
        </p:txBody>
      </p:sp>
      <p:sp>
        <p:nvSpPr>
          <p:cNvPr id="12" name="Content Placeholder 11"/>
          <p:cNvSpPr>
            <a:spLocks noGrp="1"/>
          </p:cNvSpPr>
          <p:nvPr>
            <p:ph idx="1"/>
          </p:nvPr>
        </p:nvSpPr>
        <p:spPr/>
        <p:txBody>
          <a:bodyPr>
            <a:normAutofit lnSpcReduction="10000"/>
          </a:bodyPr>
          <a:lstStyle/>
          <a:p>
            <a:pPr marL="457200" lvl="1" indent="0">
              <a:buNone/>
            </a:pPr>
            <a:r>
              <a:rPr lang="en-IN" dirty="0"/>
              <a:t>Step 1 :	package pack;  </a:t>
            </a:r>
          </a:p>
          <a:p>
            <a:pPr marL="1828800" lvl="4" indent="0">
              <a:buNone/>
            </a:pPr>
            <a:r>
              <a:rPr lang="en-IN" sz="2400" dirty="0"/>
              <a:t>public class A{  </a:t>
            </a:r>
          </a:p>
          <a:p>
            <a:pPr marL="1828800" lvl="4" indent="0">
              <a:buNone/>
            </a:pPr>
            <a:r>
              <a:rPr lang="en-IN" sz="2400" b="1" dirty="0"/>
              <a:t>protected</a:t>
            </a:r>
            <a:r>
              <a:rPr lang="en-IN" sz="2400" dirty="0"/>
              <a:t> void </a:t>
            </a:r>
            <a:r>
              <a:rPr lang="en-IN" sz="2400" dirty="0" err="1"/>
              <a:t>msg</a:t>
            </a:r>
            <a:r>
              <a:rPr lang="en-IN" sz="2400" dirty="0"/>
              <a:t>( ){  </a:t>
            </a:r>
            <a:r>
              <a:rPr lang="en-IN" sz="2400" dirty="0" err="1"/>
              <a:t>System.out.println</a:t>
            </a:r>
            <a:r>
              <a:rPr lang="en-IN" sz="2400" dirty="0"/>
              <a:t>("Hello");}  </a:t>
            </a:r>
          </a:p>
          <a:p>
            <a:pPr marL="1828800" lvl="4" indent="0">
              <a:buNone/>
            </a:pPr>
            <a:r>
              <a:rPr lang="en-IN" sz="2400" dirty="0"/>
              <a:t>} </a:t>
            </a:r>
          </a:p>
          <a:p>
            <a:pPr marL="457200" lvl="1" indent="0">
              <a:buNone/>
            </a:pPr>
            <a:r>
              <a:rPr lang="en-IN" dirty="0"/>
              <a:t>Step 2 </a:t>
            </a:r>
            <a:r>
              <a:rPr lang="en-IN" b="1" dirty="0"/>
              <a:t>:	package</a:t>
            </a:r>
            <a:r>
              <a:rPr lang="en-IN" dirty="0"/>
              <a:t> </a:t>
            </a:r>
            <a:r>
              <a:rPr lang="en-IN" dirty="0" err="1"/>
              <a:t>mypack</a:t>
            </a:r>
            <a:r>
              <a:rPr lang="en-IN" dirty="0"/>
              <a:t>;  	// Different package</a:t>
            </a:r>
          </a:p>
          <a:p>
            <a:pPr marL="1828800" lvl="4" indent="0">
              <a:buNone/>
            </a:pPr>
            <a:r>
              <a:rPr lang="en-IN" sz="2400" dirty="0"/>
              <a:t>import </a:t>
            </a:r>
            <a:r>
              <a:rPr lang="en-IN" sz="2400" dirty="0" err="1"/>
              <a:t>pack.A</a:t>
            </a:r>
            <a:r>
              <a:rPr lang="en-IN" sz="2400" dirty="0"/>
              <a:t>;  </a:t>
            </a:r>
          </a:p>
          <a:p>
            <a:pPr marL="1828800" lvl="4" indent="0">
              <a:buNone/>
            </a:pPr>
            <a:r>
              <a:rPr lang="en-IN" sz="2400" dirty="0"/>
              <a:t>  </a:t>
            </a:r>
          </a:p>
          <a:p>
            <a:pPr marL="1828800" lvl="4" indent="0">
              <a:buNone/>
            </a:pPr>
            <a:r>
              <a:rPr lang="en-IN" sz="2400" dirty="0"/>
              <a:t>class B </a:t>
            </a:r>
            <a:r>
              <a:rPr lang="en-IN" sz="2400" b="1" dirty="0"/>
              <a:t>extends</a:t>
            </a:r>
            <a:r>
              <a:rPr lang="en-IN" sz="2400" dirty="0"/>
              <a:t> A{  </a:t>
            </a:r>
          </a:p>
          <a:p>
            <a:pPr marL="1828800" lvl="4" indent="0">
              <a:buNone/>
            </a:pPr>
            <a:r>
              <a:rPr lang="en-IN" sz="2400" dirty="0"/>
              <a:t>  public static void main(String </a:t>
            </a:r>
            <a:r>
              <a:rPr lang="en-IN" sz="2400" dirty="0" err="1"/>
              <a:t>args</a:t>
            </a:r>
            <a:r>
              <a:rPr lang="en-IN" sz="2400" dirty="0"/>
              <a:t>[]){  </a:t>
            </a:r>
          </a:p>
          <a:p>
            <a:pPr marL="1828800" lvl="4" indent="0">
              <a:buNone/>
            </a:pPr>
            <a:r>
              <a:rPr lang="en-IN" sz="2400" dirty="0"/>
              <a:t>   B </a:t>
            </a:r>
            <a:r>
              <a:rPr lang="en-IN" sz="2400" dirty="0" err="1"/>
              <a:t>obj</a:t>
            </a:r>
            <a:r>
              <a:rPr lang="en-IN" sz="2400" dirty="0"/>
              <a:t> = new B();  </a:t>
            </a:r>
          </a:p>
          <a:p>
            <a:pPr marL="1828800" lvl="4" indent="0">
              <a:buNone/>
            </a:pPr>
            <a:r>
              <a:rPr lang="en-IN" sz="2400" dirty="0"/>
              <a:t>   obj.msg();  </a:t>
            </a:r>
          </a:p>
          <a:p>
            <a:pPr marL="1828800" lvl="4" indent="0">
              <a:buNone/>
            </a:pPr>
            <a:r>
              <a:rPr lang="en-IN" sz="2400" dirty="0"/>
              <a:t>  }  </a:t>
            </a:r>
          </a:p>
          <a:p>
            <a:pPr marL="1828800" lvl="4" indent="0">
              <a:buNone/>
            </a:pPr>
            <a:r>
              <a:rPr lang="en-IN" sz="2400" dirty="0"/>
              <a:t>}  </a:t>
            </a:r>
          </a:p>
          <a:p>
            <a:pPr marL="457200" lvl="1" indent="0">
              <a:buNone/>
            </a:pPr>
            <a:endParaRPr lang="en-IN" dirty="0"/>
          </a:p>
        </p:txBody>
      </p:sp>
    </p:spTree>
    <p:extLst>
      <p:ext uri="{BB962C8B-B14F-4D97-AF65-F5344CB8AC3E}">
        <p14:creationId xmlns:p14="http://schemas.microsoft.com/office/powerpoint/2010/main" val="48654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multiple inheritance is not supported in java?</a:t>
            </a:r>
            <a:endParaRPr lang="en-IN" dirty="0"/>
          </a:p>
        </p:txBody>
      </p:sp>
      <p:sp>
        <p:nvSpPr>
          <p:cNvPr id="12" name="Content Placeholder 11"/>
          <p:cNvSpPr>
            <a:spLocks noGrp="1"/>
          </p:cNvSpPr>
          <p:nvPr>
            <p:ph idx="1"/>
          </p:nvPr>
        </p:nvSpPr>
        <p:spPr/>
        <p:txBody>
          <a:bodyPr/>
          <a:lstStyle/>
          <a:p>
            <a:pPr algn="just"/>
            <a:r>
              <a:rPr lang="en-US" dirty="0"/>
              <a:t>Consider a scenario where A, B and C are three classes. The ‘C’ class inherits ‘A’ and ‘B’ classes. If A and B classes have same method and you call it from child class object, there will be ambiguity to call method of A or B class.</a:t>
            </a:r>
            <a:endParaRPr lang="en-IN" dirty="0"/>
          </a:p>
        </p:txBody>
      </p:sp>
      <p:pic>
        <p:nvPicPr>
          <p:cNvPr id="3" name="Picture 2">
            <a:extLst>
              <a:ext uri="{FF2B5EF4-FFF2-40B4-BE49-F238E27FC236}">
                <a16:creationId xmlns:a16="http://schemas.microsoft.com/office/drawing/2014/main" id="{344EDF76-2D3D-4333-A9AA-01DF19CCA2DB}"/>
              </a:ext>
            </a:extLst>
          </p:cNvPr>
          <p:cNvPicPr>
            <a:picLocks noChangeAspect="1"/>
          </p:cNvPicPr>
          <p:nvPr/>
        </p:nvPicPr>
        <p:blipFill>
          <a:blip r:embed="rId2"/>
          <a:stretch>
            <a:fillRect/>
          </a:stretch>
        </p:blipFill>
        <p:spPr>
          <a:xfrm>
            <a:off x="6858000" y="2971800"/>
            <a:ext cx="3438525" cy="2781300"/>
          </a:xfrm>
          <a:prstGeom prst="rect">
            <a:avLst/>
          </a:prstGeom>
        </p:spPr>
      </p:pic>
    </p:spTree>
    <p:extLst>
      <p:ext uri="{BB962C8B-B14F-4D97-AF65-F5344CB8AC3E}">
        <p14:creationId xmlns:p14="http://schemas.microsoft.com/office/powerpoint/2010/main" val="840943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polymorphism</a:t>
            </a:r>
            <a:endParaRPr lang="en-IN" dirty="0"/>
          </a:p>
        </p:txBody>
      </p:sp>
      <p:sp>
        <p:nvSpPr>
          <p:cNvPr id="12" name="Content Placeholder 11"/>
          <p:cNvSpPr>
            <a:spLocks noGrp="1"/>
          </p:cNvSpPr>
          <p:nvPr>
            <p:ph idx="1"/>
          </p:nvPr>
        </p:nvSpPr>
        <p:spPr/>
        <p:txBody>
          <a:bodyPr/>
          <a:lstStyle/>
          <a:p>
            <a:pPr algn="just"/>
            <a:r>
              <a:rPr lang="en-US" dirty="0"/>
              <a:t>Polymorphism is one of the </a:t>
            </a:r>
            <a:r>
              <a:rPr lang="en-US" b="1" dirty="0"/>
              <a:t>OOPs</a:t>
            </a:r>
            <a:r>
              <a:rPr lang="en-US" dirty="0"/>
              <a:t> features.  </a:t>
            </a:r>
          </a:p>
          <a:p>
            <a:pPr algn="just"/>
            <a:r>
              <a:rPr lang="en-US" dirty="0"/>
              <a:t>Polymorphism in java is a concept by which we can perform a single action by different ways.</a:t>
            </a:r>
          </a:p>
          <a:p>
            <a:pPr algn="just"/>
            <a:r>
              <a:rPr lang="en-IN" dirty="0"/>
              <a:t>Polymorphism means many forms.</a:t>
            </a:r>
          </a:p>
          <a:p>
            <a:pPr algn="just"/>
            <a:r>
              <a:rPr lang="en-US" dirty="0"/>
              <a:t>There are two types of polymorphism in java: </a:t>
            </a:r>
          </a:p>
          <a:p>
            <a:pPr lvl="1" algn="just"/>
            <a:r>
              <a:rPr lang="en-US" dirty="0"/>
              <a:t>Compile time polymorphism and</a:t>
            </a:r>
          </a:p>
          <a:p>
            <a:pPr lvl="1" algn="just"/>
            <a:r>
              <a:rPr lang="en-US" dirty="0"/>
              <a:t>Runtime polymorphism. </a:t>
            </a:r>
          </a:p>
          <a:p>
            <a:pPr algn="just"/>
            <a:r>
              <a:rPr lang="en-US" dirty="0"/>
              <a:t>We can perform polymorphism in java by method </a:t>
            </a:r>
            <a:r>
              <a:rPr lang="en-US" b="1" dirty="0"/>
              <a:t>overloading</a:t>
            </a:r>
            <a:r>
              <a:rPr lang="en-US" dirty="0"/>
              <a:t> and </a:t>
            </a:r>
            <a:r>
              <a:rPr lang="en-US" b="1" dirty="0"/>
              <a:t>method overriding.</a:t>
            </a:r>
            <a:endParaRPr lang="en-IN" b="1" dirty="0"/>
          </a:p>
        </p:txBody>
      </p:sp>
    </p:spTree>
    <p:extLst>
      <p:ext uri="{BB962C8B-B14F-4D97-AF65-F5344CB8AC3E}">
        <p14:creationId xmlns:p14="http://schemas.microsoft.com/office/powerpoint/2010/main" val="2905322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US" dirty="0"/>
              <a:t>Analyze when to use interface in Java programs.</a:t>
            </a:r>
          </a:p>
          <a:p>
            <a:r>
              <a:rPr lang="en-GB" dirty="0"/>
              <a:t>Polymorphism and its concept.</a:t>
            </a:r>
          </a:p>
          <a:p>
            <a:r>
              <a:rPr lang="en-GB" dirty="0"/>
              <a:t>Abstract classes and features.</a:t>
            </a:r>
          </a:p>
          <a:p>
            <a:r>
              <a:rPr lang="en-GB" dirty="0"/>
              <a:t>Understand interface.</a:t>
            </a:r>
          </a:p>
          <a:p>
            <a:r>
              <a:rPr lang="en-US" dirty="0"/>
              <a:t>Difference between abstract class and interface.</a:t>
            </a:r>
          </a:p>
          <a:p>
            <a:r>
              <a:rPr lang="en-GB" dirty="0"/>
              <a:t>Inner Classes</a:t>
            </a:r>
          </a:p>
          <a:p>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Runtime Polymorphism in Java</a:t>
            </a:r>
            <a:endParaRPr lang="en-IN" dirty="0"/>
          </a:p>
        </p:txBody>
      </p:sp>
      <p:sp>
        <p:nvSpPr>
          <p:cNvPr id="12" name="Content Placeholder 11"/>
          <p:cNvSpPr>
            <a:spLocks noGrp="1"/>
          </p:cNvSpPr>
          <p:nvPr>
            <p:ph idx="1"/>
          </p:nvPr>
        </p:nvSpPr>
        <p:spPr/>
        <p:txBody>
          <a:bodyPr/>
          <a:lstStyle/>
          <a:p>
            <a:pPr algn="just"/>
            <a:r>
              <a:rPr lang="en-US" dirty="0"/>
              <a:t>Runtime polymorphism or </a:t>
            </a:r>
            <a:r>
              <a:rPr lang="en-US" b="1" dirty="0"/>
              <a:t>Dynamic Method Dispatch </a:t>
            </a:r>
            <a:r>
              <a:rPr lang="en-US" dirty="0"/>
              <a:t>is a process in which a call to an overridden method is resolved at runtime rather than compile-time.</a:t>
            </a:r>
          </a:p>
          <a:p>
            <a:pPr algn="just"/>
            <a:r>
              <a:rPr lang="en-US" dirty="0"/>
              <a:t>An overridden method is called through the reference variable of a superclass.</a:t>
            </a:r>
          </a:p>
          <a:p>
            <a:r>
              <a:rPr lang="en-US" dirty="0"/>
              <a:t>Ex :</a:t>
            </a:r>
            <a:endParaRPr lang="en-IN" dirty="0"/>
          </a:p>
          <a:p>
            <a:pPr lvl="1"/>
            <a:r>
              <a:rPr lang="en-US" dirty="0"/>
              <a:t>class A{  }  </a:t>
            </a:r>
          </a:p>
          <a:p>
            <a:pPr lvl="1"/>
            <a:r>
              <a:rPr lang="en-US" dirty="0"/>
              <a:t>class B </a:t>
            </a:r>
            <a:r>
              <a:rPr lang="en-US" b="1" dirty="0"/>
              <a:t>extends</a:t>
            </a:r>
            <a:r>
              <a:rPr lang="en-US" dirty="0"/>
              <a:t> A{ } </a:t>
            </a:r>
          </a:p>
          <a:p>
            <a:pPr lvl="1"/>
            <a:r>
              <a:rPr lang="en-US" dirty="0"/>
              <a:t>A a=</a:t>
            </a:r>
            <a:r>
              <a:rPr lang="en-US" b="1" dirty="0"/>
              <a:t>new</a:t>
            </a:r>
            <a:r>
              <a:rPr lang="en-US" dirty="0"/>
              <a:t> B( );       //upcasting </a:t>
            </a:r>
          </a:p>
        </p:txBody>
      </p:sp>
    </p:spTree>
    <p:extLst>
      <p:ext uri="{BB962C8B-B14F-4D97-AF65-F5344CB8AC3E}">
        <p14:creationId xmlns:p14="http://schemas.microsoft.com/office/powerpoint/2010/main" val="1910118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Types of </a:t>
            </a:r>
            <a:r>
              <a:rPr lang="en-IN" dirty="0"/>
              <a:t>Polymorphism</a:t>
            </a:r>
          </a:p>
        </p:txBody>
      </p:sp>
      <p:sp>
        <p:nvSpPr>
          <p:cNvPr id="12" name="Content Placeholder 11"/>
          <p:cNvSpPr>
            <a:spLocks noGrp="1"/>
          </p:cNvSpPr>
          <p:nvPr>
            <p:ph idx="1"/>
          </p:nvPr>
        </p:nvSpPr>
        <p:spPr>
          <a:xfrm>
            <a:off x="379199" y="1249341"/>
            <a:ext cx="11508001" cy="4927622"/>
          </a:xfrm>
        </p:spPr>
        <p:txBody>
          <a:bodyPr/>
          <a:lstStyle/>
          <a:p>
            <a:r>
              <a:rPr lang="en-IN" dirty="0" err="1"/>
              <a:t>CompileTime</a:t>
            </a:r>
            <a:r>
              <a:rPr lang="en-IN" dirty="0"/>
              <a:t> Polymorphism or Static Polymorphism </a:t>
            </a:r>
          </a:p>
          <a:p>
            <a:pPr lvl="1"/>
            <a:r>
              <a:rPr lang="en-IN" dirty="0"/>
              <a:t>Method Overloading</a:t>
            </a:r>
          </a:p>
          <a:p>
            <a:pPr lvl="1"/>
            <a:r>
              <a:rPr lang="en-IN" dirty="0"/>
              <a:t>Constructor Overloading</a:t>
            </a:r>
          </a:p>
          <a:p>
            <a:r>
              <a:rPr lang="en-IN" dirty="0"/>
              <a:t>Runtime Polymorphism or Dynamic Method Dispatch or Dynamic Polymorphism </a:t>
            </a:r>
          </a:p>
          <a:p>
            <a:pPr lvl="1"/>
            <a:r>
              <a:rPr lang="en-IN" dirty="0"/>
              <a:t>Method Overriding</a:t>
            </a:r>
          </a:p>
          <a:p>
            <a:endParaRPr lang="en-IN" dirty="0"/>
          </a:p>
        </p:txBody>
      </p:sp>
    </p:spTree>
    <p:extLst>
      <p:ext uri="{BB962C8B-B14F-4D97-AF65-F5344CB8AC3E}">
        <p14:creationId xmlns:p14="http://schemas.microsoft.com/office/powerpoint/2010/main" val="393519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A530-75E0-41CA-AF13-E495579BB73D}"/>
              </a:ext>
            </a:extLst>
          </p:cNvPr>
          <p:cNvSpPr>
            <a:spLocks noGrp="1"/>
          </p:cNvSpPr>
          <p:nvPr>
            <p:ph type="title"/>
          </p:nvPr>
        </p:nvSpPr>
        <p:spPr/>
        <p:txBody>
          <a:bodyPr>
            <a:normAutofit/>
          </a:bodyPr>
          <a:lstStyle/>
          <a:p>
            <a:r>
              <a:rPr lang="en-IN" dirty="0"/>
              <a:t>Method Overloading</a:t>
            </a:r>
          </a:p>
        </p:txBody>
      </p:sp>
      <p:sp>
        <p:nvSpPr>
          <p:cNvPr id="3" name="Content Placeholder 2">
            <a:extLst>
              <a:ext uri="{FF2B5EF4-FFF2-40B4-BE49-F238E27FC236}">
                <a16:creationId xmlns:a16="http://schemas.microsoft.com/office/drawing/2014/main" id="{B4F6F6E5-0AD1-4C91-AD73-4A6770528A6C}"/>
              </a:ext>
            </a:extLst>
          </p:cNvPr>
          <p:cNvSpPr>
            <a:spLocks noGrp="1"/>
          </p:cNvSpPr>
          <p:nvPr>
            <p:ph idx="1"/>
          </p:nvPr>
        </p:nvSpPr>
        <p:spPr/>
        <p:txBody>
          <a:bodyPr>
            <a:normAutofit fontScale="92500" lnSpcReduction="20000"/>
          </a:bodyPr>
          <a:lstStyle/>
          <a:p>
            <a:pPr algn="just"/>
            <a:r>
              <a:rPr lang="en-US" dirty="0"/>
              <a:t>If a class has multiple methods having same name but different in parameters, it is known as Method Overloading. </a:t>
            </a:r>
          </a:p>
          <a:p>
            <a:pPr algn="just"/>
            <a:r>
              <a:rPr lang="en-US" dirty="0"/>
              <a:t>If we have to perform only one operation, having same name of the methods increases the readability of the program. </a:t>
            </a:r>
          </a:p>
          <a:p>
            <a:pPr marL="0" indent="0" algn="just">
              <a:buNone/>
            </a:pPr>
            <a:r>
              <a:rPr lang="en-US" dirty="0"/>
              <a:t>Different ways to overload the method</a:t>
            </a:r>
          </a:p>
          <a:p>
            <a:pPr lvl="1" algn="just"/>
            <a:r>
              <a:rPr lang="en-US" sz="2800" dirty="0"/>
              <a:t>There are two ways to overload the method in java</a:t>
            </a:r>
          </a:p>
          <a:p>
            <a:pPr marL="1371600" lvl="2" indent="-457200" algn="just">
              <a:buFont typeface="+mj-lt"/>
              <a:buAutoNum type="arabicPeriod"/>
            </a:pPr>
            <a:r>
              <a:rPr lang="en-US" sz="2400" dirty="0"/>
              <a:t>By changing number of arguments</a:t>
            </a:r>
          </a:p>
          <a:p>
            <a:pPr marL="1371600" lvl="2" indent="-457200" algn="just">
              <a:buFont typeface="+mj-lt"/>
              <a:buAutoNum type="arabicPeriod"/>
            </a:pPr>
            <a:r>
              <a:rPr lang="en-US" sz="2400" dirty="0"/>
              <a:t>By changing the data type</a:t>
            </a:r>
          </a:p>
          <a:p>
            <a:pPr marL="0" indent="0" algn="just">
              <a:buNone/>
            </a:pPr>
            <a:r>
              <a:rPr lang="en-IN" dirty="0"/>
              <a:t>Note : </a:t>
            </a:r>
            <a:r>
              <a:rPr lang="en-US" b="1" dirty="0"/>
              <a:t> Method Overloading is not possible by changing the return type of    </a:t>
            </a:r>
          </a:p>
          <a:p>
            <a:pPr marL="0" indent="0" algn="just">
              <a:buNone/>
            </a:pPr>
            <a:r>
              <a:rPr lang="en-US" b="1" dirty="0"/>
              <a:t>             the method only. </a:t>
            </a:r>
          </a:p>
          <a:p>
            <a:pPr marL="457200" lvl="1" indent="0" algn="just">
              <a:buNone/>
            </a:pPr>
            <a:r>
              <a:rPr lang="en-US" b="1" dirty="0"/>
              <a:t>class</a:t>
            </a:r>
            <a:r>
              <a:rPr lang="en-US" dirty="0"/>
              <a:t> Calculator{  </a:t>
            </a:r>
          </a:p>
          <a:p>
            <a:pPr marL="457200" lvl="1" indent="0" algn="just">
              <a:buNone/>
            </a:pPr>
            <a:r>
              <a:rPr lang="en-US" dirty="0"/>
              <a:t>	public  </a:t>
            </a:r>
            <a:r>
              <a:rPr lang="en-US" b="1" dirty="0" err="1"/>
              <a:t>int</a:t>
            </a:r>
            <a:r>
              <a:rPr lang="en-US" dirty="0"/>
              <a:t> add(</a:t>
            </a:r>
            <a:r>
              <a:rPr lang="en-US" dirty="0" err="1"/>
              <a:t>int</a:t>
            </a:r>
            <a:r>
              <a:rPr lang="en-US" dirty="0"/>
              <a:t> num1,int num2){  return num1+ num2 ;}  </a:t>
            </a:r>
          </a:p>
          <a:p>
            <a:pPr marL="457200" lvl="1" indent="0" algn="just">
              <a:buNone/>
            </a:pPr>
            <a:r>
              <a:rPr lang="en-US" b="1" dirty="0"/>
              <a:t>	</a:t>
            </a:r>
            <a:r>
              <a:rPr lang="en-US" dirty="0"/>
              <a:t>public  </a:t>
            </a:r>
            <a:r>
              <a:rPr lang="en-US" b="1" dirty="0"/>
              <a:t>double</a:t>
            </a:r>
            <a:r>
              <a:rPr lang="en-US" dirty="0"/>
              <a:t> add(</a:t>
            </a:r>
            <a:r>
              <a:rPr lang="en-US" dirty="0" err="1"/>
              <a:t>int</a:t>
            </a:r>
            <a:r>
              <a:rPr lang="en-US" dirty="0"/>
              <a:t> num1,int num2){return num1 + num2 ; }  </a:t>
            </a:r>
          </a:p>
          <a:p>
            <a:pPr marL="457200" lvl="1" indent="0" algn="just">
              <a:buNone/>
            </a:pPr>
            <a:r>
              <a:rPr lang="en-US" dirty="0"/>
              <a:t>}  // Compile Time Error: method add(</a:t>
            </a:r>
            <a:r>
              <a:rPr lang="en-US" dirty="0" err="1"/>
              <a:t>int,int</a:t>
            </a:r>
            <a:r>
              <a:rPr lang="en-US" dirty="0"/>
              <a:t>) is already defined in class Calculator</a:t>
            </a:r>
            <a:endParaRPr lang="en-US" b="1" dirty="0"/>
          </a:p>
          <a:p>
            <a:endParaRPr lang="en-IN" dirty="0"/>
          </a:p>
        </p:txBody>
      </p:sp>
    </p:spTree>
    <p:extLst>
      <p:ext uri="{BB962C8B-B14F-4D97-AF65-F5344CB8AC3E}">
        <p14:creationId xmlns:p14="http://schemas.microsoft.com/office/powerpoint/2010/main" val="2039346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90ACC-A5D0-4A13-81FB-C86C9B7845B2}"/>
              </a:ext>
            </a:extLst>
          </p:cNvPr>
          <p:cNvSpPr>
            <a:spLocks noGrp="1"/>
          </p:cNvSpPr>
          <p:nvPr>
            <p:ph type="title"/>
          </p:nvPr>
        </p:nvSpPr>
        <p:spPr/>
        <p:txBody>
          <a:bodyPr>
            <a:normAutofit/>
          </a:bodyPr>
          <a:lstStyle/>
          <a:p>
            <a:r>
              <a:rPr lang="en-IN" dirty="0"/>
              <a:t>Example for Method Overloading</a:t>
            </a:r>
          </a:p>
        </p:txBody>
      </p:sp>
      <p:sp>
        <p:nvSpPr>
          <p:cNvPr id="5" name="Content Placeholder 4">
            <a:extLst>
              <a:ext uri="{FF2B5EF4-FFF2-40B4-BE49-F238E27FC236}">
                <a16:creationId xmlns:a16="http://schemas.microsoft.com/office/drawing/2014/main" id="{7E4EFAD0-B9C6-48D8-B804-508076FAE9B9}"/>
              </a:ext>
            </a:extLst>
          </p:cNvPr>
          <p:cNvSpPr>
            <a:spLocks noGrp="1"/>
          </p:cNvSpPr>
          <p:nvPr>
            <p:ph idx="1"/>
          </p:nvPr>
        </p:nvSpPr>
        <p:spPr>
          <a:xfrm>
            <a:off x="379199" y="1249341"/>
            <a:ext cx="8688601" cy="4084658"/>
          </a:xfrm>
        </p:spPr>
        <p:txBody>
          <a:bodyPr/>
          <a:lstStyle/>
          <a:p>
            <a:endParaRPr lang="en-IN" dirty="0"/>
          </a:p>
        </p:txBody>
      </p:sp>
      <p:pic>
        <p:nvPicPr>
          <p:cNvPr id="7" name="Picture 6">
            <a:extLst>
              <a:ext uri="{FF2B5EF4-FFF2-40B4-BE49-F238E27FC236}">
                <a16:creationId xmlns:a16="http://schemas.microsoft.com/office/drawing/2014/main" id="{7CDF7B2C-8188-4139-BCF3-F3D8F9068BEF}"/>
              </a:ext>
            </a:extLst>
          </p:cNvPr>
          <p:cNvPicPr>
            <a:picLocks noChangeAspect="1"/>
          </p:cNvPicPr>
          <p:nvPr/>
        </p:nvPicPr>
        <p:blipFill>
          <a:blip r:embed="rId2"/>
          <a:stretch>
            <a:fillRect/>
          </a:stretch>
        </p:blipFill>
        <p:spPr>
          <a:xfrm>
            <a:off x="568392" y="1249340"/>
            <a:ext cx="7508807" cy="4084659"/>
          </a:xfrm>
          <a:prstGeom prst="rect">
            <a:avLst/>
          </a:prstGeom>
        </p:spPr>
      </p:pic>
    </p:spTree>
    <p:extLst>
      <p:ext uri="{BB962C8B-B14F-4D97-AF65-F5344CB8AC3E}">
        <p14:creationId xmlns:p14="http://schemas.microsoft.com/office/powerpoint/2010/main" val="3922308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3749-05F7-4DA0-99E8-601CB4076D14}"/>
              </a:ext>
            </a:extLst>
          </p:cNvPr>
          <p:cNvSpPr>
            <a:spLocks noGrp="1"/>
          </p:cNvSpPr>
          <p:nvPr>
            <p:ph type="title"/>
          </p:nvPr>
        </p:nvSpPr>
        <p:spPr/>
        <p:txBody>
          <a:bodyPr>
            <a:normAutofit/>
          </a:bodyPr>
          <a:lstStyle/>
          <a:p>
            <a:r>
              <a:rPr lang="en-IN" dirty="0"/>
              <a:t>Constructor Overloading</a:t>
            </a:r>
          </a:p>
        </p:txBody>
      </p:sp>
      <p:sp>
        <p:nvSpPr>
          <p:cNvPr id="3" name="Content Placeholder 2">
            <a:extLst>
              <a:ext uri="{FF2B5EF4-FFF2-40B4-BE49-F238E27FC236}">
                <a16:creationId xmlns:a16="http://schemas.microsoft.com/office/drawing/2014/main" id="{8F120924-5237-49D7-BB1A-33D58F3CA516}"/>
              </a:ext>
            </a:extLst>
          </p:cNvPr>
          <p:cNvSpPr>
            <a:spLocks noGrp="1"/>
          </p:cNvSpPr>
          <p:nvPr>
            <p:ph idx="1"/>
          </p:nvPr>
        </p:nvSpPr>
        <p:spPr>
          <a:xfrm>
            <a:off x="379200" y="1397073"/>
            <a:ext cx="10515600" cy="4351338"/>
          </a:xfrm>
        </p:spPr>
        <p:txBody>
          <a:bodyPr>
            <a:noAutofit/>
          </a:bodyPr>
          <a:lstStyle/>
          <a:p>
            <a:pPr algn="just"/>
            <a:r>
              <a:rPr lang="en-US" sz="2400" dirty="0">
                <a:effectLst/>
              </a:rPr>
              <a:t>Constructor overloading is a technique in Java in which a class can have any number of constructors that differ in parameter lists.</a:t>
            </a:r>
          </a:p>
          <a:p>
            <a:pPr algn="just"/>
            <a:r>
              <a:rPr lang="en-US" sz="2400" dirty="0">
                <a:effectLst/>
              </a:rPr>
              <a:t>The compiler differentiates these constructors by taking into account the number of parameters in the list and their type.</a:t>
            </a:r>
          </a:p>
        </p:txBody>
      </p:sp>
    </p:spTree>
    <p:extLst>
      <p:ext uri="{BB962C8B-B14F-4D97-AF65-F5344CB8AC3E}">
        <p14:creationId xmlns:p14="http://schemas.microsoft.com/office/powerpoint/2010/main" val="3732800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6DDCB-1B68-4359-8448-3A98A250CE7B}"/>
              </a:ext>
            </a:extLst>
          </p:cNvPr>
          <p:cNvSpPr>
            <a:spLocks noGrp="1"/>
          </p:cNvSpPr>
          <p:nvPr>
            <p:ph type="title"/>
          </p:nvPr>
        </p:nvSpPr>
        <p:spPr>
          <a:xfrm>
            <a:off x="379199" y="315609"/>
            <a:ext cx="10515600" cy="588464"/>
          </a:xfrm>
        </p:spPr>
        <p:txBody>
          <a:bodyPr/>
          <a:lstStyle/>
          <a:p>
            <a:r>
              <a:rPr lang="en-IN" dirty="0"/>
              <a:t>Example</a:t>
            </a:r>
          </a:p>
        </p:txBody>
      </p:sp>
      <p:sp>
        <p:nvSpPr>
          <p:cNvPr id="3" name="Content Placeholder 2">
            <a:extLst>
              <a:ext uri="{FF2B5EF4-FFF2-40B4-BE49-F238E27FC236}">
                <a16:creationId xmlns:a16="http://schemas.microsoft.com/office/drawing/2014/main" id="{0FF9AFC6-948E-4C65-A1DB-A4A82994C870}"/>
              </a:ext>
            </a:extLst>
          </p:cNvPr>
          <p:cNvSpPr>
            <a:spLocks noGrp="1"/>
          </p:cNvSpPr>
          <p:nvPr>
            <p:ph idx="1"/>
          </p:nvPr>
        </p:nvSpPr>
        <p:spPr/>
        <p:txBody>
          <a:bodyPr>
            <a:normAutofit/>
          </a:bodyPr>
          <a:lstStyle/>
          <a:p>
            <a:pPr marL="0" indent="0">
              <a:buNone/>
            </a:pPr>
            <a:endParaRPr lang="en-IN" dirty="0"/>
          </a:p>
          <a:p>
            <a:endParaRPr lang="en-IN" dirty="0"/>
          </a:p>
        </p:txBody>
      </p:sp>
      <p:pic>
        <p:nvPicPr>
          <p:cNvPr id="4" name="Picture 3">
            <a:extLst>
              <a:ext uri="{FF2B5EF4-FFF2-40B4-BE49-F238E27FC236}">
                <a16:creationId xmlns:a16="http://schemas.microsoft.com/office/drawing/2014/main" id="{CAFFAA28-081B-47D7-BF20-26EF473FC482}"/>
              </a:ext>
            </a:extLst>
          </p:cNvPr>
          <p:cNvPicPr>
            <a:picLocks noChangeAspect="1"/>
          </p:cNvPicPr>
          <p:nvPr/>
        </p:nvPicPr>
        <p:blipFill>
          <a:blip r:embed="rId2"/>
          <a:stretch>
            <a:fillRect/>
          </a:stretch>
        </p:blipFill>
        <p:spPr>
          <a:xfrm>
            <a:off x="379199" y="1281112"/>
            <a:ext cx="10669801" cy="4895851"/>
          </a:xfrm>
          <a:prstGeom prst="rect">
            <a:avLst/>
          </a:prstGeom>
        </p:spPr>
      </p:pic>
    </p:spTree>
    <p:extLst>
      <p:ext uri="{BB962C8B-B14F-4D97-AF65-F5344CB8AC3E}">
        <p14:creationId xmlns:p14="http://schemas.microsoft.com/office/powerpoint/2010/main" val="360296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326A9-EC7B-4BB1-94EB-A1596B38D7B7}"/>
              </a:ext>
            </a:extLst>
          </p:cNvPr>
          <p:cNvSpPr>
            <a:spLocks noGrp="1"/>
          </p:cNvSpPr>
          <p:nvPr>
            <p:ph type="title"/>
          </p:nvPr>
        </p:nvSpPr>
        <p:spPr/>
        <p:txBody>
          <a:bodyPr>
            <a:normAutofit/>
          </a:bodyPr>
          <a:lstStyle/>
          <a:p>
            <a:r>
              <a:rPr lang="en-IN" dirty="0"/>
              <a:t>Method Overriding</a:t>
            </a:r>
          </a:p>
        </p:txBody>
      </p:sp>
      <p:sp>
        <p:nvSpPr>
          <p:cNvPr id="3" name="Content Placeholder 2">
            <a:extLst>
              <a:ext uri="{FF2B5EF4-FFF2-40B4-BE49-F238E27FC236}">
                <a16:creationId xmlns:a16="http://schemas.microsoft.com/office/drawing/2014/main" id="{8BB42300-B5F9-4BCD-B69A-FDCBCA1C6BB8}"/>
              </a:ext>
            </a:extLst>
          </p:cNvPr>
          <p:cNvSpPr>
            <a:spLocks noGrp="1"/>
          </p:cNvSpPr>
          <p:nvPr>
            <p:ph idx="1"/>
          </p:nvPr>
        </p:nvSpPr>
        <p:spPr/>
        <p:txBody>
          <a:bodyPr/>
          <a:lstStyle/>
          <a:p>
            <a:r>
              <a:rPr lang="en-US" sz="2400" dirty="0"/>
              <a:t>When a method in a sub class has same name, same number of arguments and same type signature as a method in its super class, then the method is known as overridden method. </a:t>
            </a:r>
          </a:p>
          <a:p>
            <a:r>
              <a:rPr lang="en-US" sz="2400" dirty="0"/>
              <a:t>Method overriding is also referred to as runtime polymorphism.</a:t>
            </a:r>
          </a:p>
          <a:p>
            <a:pPr marL="0" indent="0">
              <a:buNone/>
            </a:pPr>
            <a:r>
              <a:rPr lang="en-US" sz="2400" b="1" dirty="0">
                <a:effectLst/>
              </a:rPr>
              <a:t>Rules for Java Method Overriding</a:t>
            </a:r>
          </a:p>
          <a:p>
            <a:pPr lvl="1"/>
            <a:r>
              <a:rPr lang="en-US" sz="2000" dirty="0">
                <a:effectLst/>
              </a:rPr>
              <a:t>Method must have same name as in the parent class</a:t>
            </a:r>
          </a:p>
          <a:p>
            <a:pPr lvl="1"/>
            <a:r>
              <a:rPr lang="en-US" sz="2000" dirty="0"/>
              <a:t>M</a:t>
            </a:r>
            <a:r>
              <a:rPr lang="en-US" sz="2000" dirty="0">
                <a:effectLst/>
              </a:rPr>
              <a:t>ethod must have same parameter as in the parent class.</a:t>
            </a:r>
          </a:p>
          <a:p>
            <a:pPr lvl="1"/>
            <a:r>
              <a:rPr lang="en-US" sz="2000" dirty="0">
                <a:effectLst/>
              </a:rPr>
              <a:t>Must be IS-A relationship (inheritance).</a:t>
            </a:r>
          </a:p>
          <a:p>
            <a:endParaRPr lang="en-US" dirty="0"/>
          </a:p>
          <a:p>
            <a:endParaRPr lang="en-IN" dirty="0"/>
          </a:p>
        </p:txBody>
      </p:sp>
    </p:spTree>
    <p:extLst>
      <p:ext uri="{BB962C8B-B14F-4D97-AF65-F5344CB8AC3E}">
        <p14:creationId xmlns:p14="http://schemas.microsoft.com/office/powerpoint/2010/main" val="6659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2AFE3-9160-4B0C-9658-71C3CA4CE536}"/>
              </a:ext>
            </a:extLst>
          </p:cNvPr>
          <p:cNvSpPr>
            <a:spLocks noGrp="1"/>
          </p:cNvSpPr>
          <p:nvPr>
            <p:ph type="title"/>
          </p:nvPr>
        </p:nvSpPr>
        <p:spPr/>
        <p:txBody>
          <a:bodyPr>
            <a:normAutofit/>
          </a:bodyPr>
          <a:lstStyle/>
          <a:p>
            <a:r>
              <a:rPr lang="en-US" dirty="0">
                <a:effectLst/>
              </a:rPr>
              <a:t>Real example of Java Method Overriding</a:t>
            </a:r>
            <a:endParaRPr lang="en-IN" dirty="0"/>
          </a:p>
        </p:txBody>
      </p:sp>
      <p:pic>
        <p:nvPicPr>
          <p:cNvPr id="5" name="Content Placeholder 4">
            <a:extLst>
              <a:ext uri="{FF2B5EF4-FFF2-40B4-BE49-F238E27FC236}">
                <a16:creationId xmlns:a16="http://schemas.microsoft.com/office/drawing/2014/main" id="{E4076A69-69D7-4C3D-B1AD-5E21C7F21D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4396"/>
            <a:ext cx="8201025" cy="3242177"/>
          </a:xfrm>
        </p:spPr>
      </p:pic>
    </p:spTree>
    <p:extLst>
      <p:ext uri="{BB962C8B-B14F-4D97-AF65-F5344CB8AC3E}">
        <p14:creationId xmlns:p14="http://schemas.microsoft.com/office/powerpoint/2010/main" val="2229326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5B18A-EE59-4CD8-85BE-2BE4A8AED567}"/>
              </a:ext>
            </a:extLst>
          </p:cNvPr>
          <p:cNvSpPr>
            <a:spLocks noGrp="1"/>
          </p:cNvSpPr>
          <p:nvPr>
            <p:ph type="title"/>
          </p:nvPr>
        </p:nvSpPr>
        <p:spPr/>
        <p:txBody>
          <a:bodyPr>
            <a:normAutofit/>
          </a:bodyPr>
          <a:lstStyle/>
          <a:p>
            <a:r>
              <a:rPr lang="en-US" dirty="0"/>
              <a:t>Method Overriding						 cont.</a:t>
            </a:r>
            <a:endParaRPr lang="en-IN" dirty="0"/>
          </a:p>
        </p:txBody>
      </p:sp>
      <p:pic>
        <p:nvPicPr>
          <p:cNvPr id="4" name="Content Placeholder 3">
            <a:extLst>
              <a:ext uri="{FF2B5EF4-FFF2-40B4-BE49-F238E27FC236}">
                <a16:creationId xmlns:a16="http://schemas.microsoft.com/office/drawing/2014/main" id="{75032DC0-1293-4682-85A5-266AFF1292B2}"/>
              </a:ext>
            </a:extLst>
          </p:cNvPr>
          <p:cNvPicPr>
            <a:picLocks noGrp="1" noChangeAspect="1"/>
          </p:cNvPicPr>
          <p:nvPr>
            <p:ph idx="1"/>
          </p:nvPr>
        </p:nvPicPr>
        <p:blipFill>
          <a:blip r:embed="rId2"/>
          <a:stretch>
            <a:fillRect/>
          </a:stretch>
        </p:blipFill>
        <p:spPr>
          <a:xfrm>
            <a:off x="536393" y="1241831"/>
            <a:ext cx="5107200" cy="4701769"/>
          </a:xfrm>
          <a:prstGeom prst="rect">
            <a:avLst/>
          </a:prstGeom>
        </p:spPr>
      </p:pic>
    </p:spTree>
    <p:extLst>
      <p:ext uri="{BB962C8B-B14F-4D97-AF65-F5344CB8AC3E}">
        <p14:creationId xmlns:p14="http://schemas.microsoft.com/office/powerpoint/2010/main" val="34265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E876-70CB-44D3-85EF-904BA23B1513}"/>
              </a:ext>
            </a:extLst>
          </p:cNvPr>
          <p:cNvSpPr>
            <a:spLocks noGrp="1"/>
          </p:cNvSpPr>
          <p:nvPr>
            <p:ph type="title"/>
          </p:nvPr>
        </p:nvSpPr>
        <p:spPr/>
        <p:txBody>
          <a:bodyPr/>
          <a:lstStyle/>
          <a:p>
            <a:r>
              <a:rPr lang="en-US" dirty="0"/>
              <a:t>Method Overriding 						cont.</a:t>
            </a:r>
            <a:endParaRPr lang="en-IN" dirty="0"/>
          </a:p>
        </p:txBody>
      </p:sp>
      <p:pic>
        <p:nvPicPr>
          <p:cNvPr id="5" name="Picture 4">
            <a:extLst>
              <a:ext uri="{FF2B5EF4-FFF2-40B4-BE49-F238E27FC236}">
                <a16:creationId xmlns:a16="http://schemas.microsoft.com/office/drawing/2014/main" id="{C8E2515E-C408-493C-997A-807BF6075D40}"/>
              </a:ext>
            </a:extLst>
          </p:cNvPr>
          <p:cNvPicPr>
            <a:picLocks noChangeAspect="1"/>
          </p:cNvPicPr>
          <p:nvPr/>
        </p:nvPicPr>
        <p:blipFill>
          <a:blip r:embed="rId2"/>
          <a:stretch>
            <a:fillRect/>
          </a:stretch>
        </p:blipFill>
        <p:spPr>
          <a:xfrm>
            <a:off x="379200" y="1371600"/>
            <a:ext cx="8460000" cy="2743200"/>
          </a:xfrm>
          <a:prstGeom prst="rect">
            <a:avLst/>
          </a:prstGeom>
        </p:spPr>
      </p:pic>
    </p:spTree>
    <p:extLst>
      <p:ext uri="{BB962C8B-B14F-4D97-AF65-F5344CB8AC3E}">
        <p14:creationId xmlns:p14="http://schemas.microsoft.com/office/powerpoint/2010/main" val="333107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Understanding of OOP</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C3BC-8542-4663-B708-7D1B4867300F}"/>
              </a:ext>
            </a:extLst>
          </p:cNvPr>
          <p:cNvSpPr>
            <a:spLocks noGrp="1"/>
          </p:cNvSpPr>
          <p:nvPr>
            <p:ph type="title"/>
          </p:nvPr>
        </p:nvSpPr>
        <p:spPr/>
        <p:txBody>
          <a:bodyPr>
            <a:normAutofit/>
          </a:bodyPr>
          <a:lstStyle/>
          <a:p>
            <a:r>
              <a:rPr lang="en-IN" dirty="0"/>
              <a:t>Dynamic Method Dispatch</a:t>
            </a:r>
          </a:p>
        </p:txBody>
      </p:sp>
      <p:pic>
        <p:nvPicPr>
          <p:cNvPr id="5" name="Content Placeholder 4">
            <a:extLst>
              <a:ext uri="{FF2B5EF4-FFF2-40B4-BE49-F238E27FC236}">
                <a16:creationId xmlns:a16="http://schemas.microsoft.com/office/drawing/2014/main" id="{83D46E04-B7C7-4E05-A9DF-54D737ED23D4}"/>
              </a:ext>
            </a:extLst>
          </p:cNvPr>
          <p:cNvPicPr>
            <a:picLocks noGrp="1" noChangeAspect="1"/>
          </p:cNvPicPr>
          <p:nvPr>
            <p:ph idx="1"/>
          </p:nvPr>
        </p:nvPicPr>
        <p:blipFill>
          <a:blip r:embed="rId2"/>
          <a:stretch>
            <a:fillRect/>
          </a:stretch>
        </p:blipFill>
        <p:spPr>
          <a:xfrm>
            <a:off x="379200" y="1142999"/>
            <a:ext cx="8307600" cy="4446173"/>
          </a:xfrm>
          <a:prstGeom prst="rect">
            <a:avLst/>
          </a:prstGeom>
        </p:spPr>
      </p:pic>
    </p:spTree>
    <p:extLst>
      <p:ext uri="{BB962C8B-B14F-4D97-AF65-F5344CB8AC3E}">
        <p14:creationId xmlns:p14="http://schemas.microsoft.com/office/powerpoint/2010/main" val="41447346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54BE-0C96-45DD-8A1B-74E579E5767C}"/>
              </a:ext>
            </a:extLst>
          </p:cNvPr>
          <p:cNvSpPr>
            <a:spLocks noGrp="1"/>
          </p:cNvSpPr>
          <p:nvPr>
            <p:ph type="title"/>
          </p:nvPr>
        </p:nvSpPr>
        <p:spPr/>
        <p:txBody>
          <a:bodyPr>
            <a:normAutofit/>
          </a:bodyPr>
          <a:lstStyle/>
          <a:p>
            <a:r>
              <a:rPr lang="en-IN" dirty="0"/>
              <a:t>Dynamic Method Dispatch 					cont.</a:t>
            </a:r>
          </a:p>
        </p:txBody>
      </p:sp>
      <p:sp>
        <p:nvSpPr>
          <p:cNvPr id="3" name="Content Placeholder 2">
            <a:extLst>
              <a:ext uri="{FF2B5EF4-FFF2-40B4-BE49-F238E27FC236}">
                <a16:creationId xmlns:a16="http://schemas.microsoft.com/office/drawing/2014/main" id="{FD01CCCF-511B-4D0C-93AD-735ACE5BC2DC}"/>
              </a:ext>
            </a:extLst>
          </p:cNvPr>
          <p:cNvSpPr>
            <a:spLocks noGrp="1"/>
          </p:cNvSpPr>
          <p:nvPr>
            <p:ph idx="1"/>
          </p:nvPr>
        </p:nvSpPr>
        <p:spPr/>
        <p:txBody>
          <a:bodyPr>
            <a:normAutofit/>
          </a:bodyPr>
          <a:lstStyle/>
          <a:p>
            <a:pPr algn="just"/>
            <a:r>
              <a:rPr lang="en-US" sz="2400" dirty="0"/>
              <a:t>When an overridden method is called through a </a:t>
            </a:r>
            <a:r>
              <a:rPr lang="en-US" sz="2400" u="sng" dirty="0"/>
              <a:t>reference of parent class</a:t>
            </a:r>
            <a:r>
              <a:rPr lang="en-US" sz="2400" dirty="0"/>
              <a:t>, then type of the object determines which method is to be executed. Thus, this determination is made at run time.</a:t>
            </a:r>
          </a:p>
          <a:p>
            <a:pPr algn="just"/>
            <a:r>
              <a:rPr lang="en-US" sz="2400" dirty="0"/>
              <a:t>Since both the classes, child class and parent class have the same method eat. Which version of the method(child class or parent class) will be called is determined at runtime by JVM.</a:t>
            </a:r>
          </a:p>
          <a:p>
            <a:pPr algn="just"/>
            <a:r>
              <a:rPr lang="en-US" sz="2400" dirty="0"/>
              <a:t>In the above program the method of child class is to be executed because which method is to be executed is determined by the type of object and since the object belongs to the child class, the child class version of eat() is called.</a:t>
            </a:r>
            <a:endParaRPr lang="en-IN" sz="2400" dirty="0"/>
          </a:p>
        </p:txBody>
      </p:sp>
    </p:spTree>
    <p:extLst>
      <p:ext uri="{BB962C8B-B14F-4D97-AF65-F5344CB8AC3E}">
        <p14:creationId xmlns:p14="http://schemas.microsoft.com/office/powerpoint/2010/main" val="2175869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@Override</a:t>
            </a:r>
            <a:endParaRPr lang="en-IN" dirty="0"/>
          </a:p>
        </p:txBody>
      </p:sp>
      <p:sp>
        <p:nvSpPr>
          <p:cNvPr id="12" name="Content Placeholder 11"/>
          <p:cNvSpPr>
            <a:spLocks noGrp="1"/>
          </p:cNvSpPr>
          <p:nvPr>
            <p:ph idx="1"/>
          </p:nvPr>
        </p:nvSpPr>
        <p:spPr/>
        <p:txBody>
          <a:bodyPr/>
          <a:lstStyle/>
          <a:p>
            <a:pPr algn="just"/>
            <a:r>
              <a:rPr lang="en-US" dirty="0"/>
              <a:t>When overriding a method, @Override annotation could be used. </a:t>
            </a:r>
          </a:p>
          <a:p>
            <a:pPr algn="just"/>
            <a:r>
              <a:rPr lang="en-US" dirty="0"/>
              <a:t>This tells the compiler that you intend to override a method in the superclass.</a:t>
            </a:r>
          </a:p>
          <a:p>
            <a:pPr algn="just"/>
            <a:r>
              <a:rPr lang="en-US" dirty="0"/>
              <a:t>If, for some reason, the compiler detects that the method does not exist in one of the </a:t>
            </a:r>
            <a:r>
              <a:rPr lang="en-US" dirty="0" err="1"/>
              <a:t>superclasses</a:t>
            </a:r>
            <a:r>
              <a:rPr lang="en-US" dirty="0"/>
              <a:t>, it will generate an error.</a:t>
            </a:r>
          </a:p>
          <a:p>
            <a:pPr marL="457200" lvl="1" indent="0" algn="just">
              <a:buNone/>
            </a:pPr>
            <a:r>
              <a:rPr lang="en-US" dirty="0"/>
              <a:t>@Override</a:t>
            </a:r>
          </a:p>
          <a:p>
            <a:pPr marL="457200" lvl="1" indent="0" algn="just">
              <a:buNone/>
            </a:pPr>
            <a:r>
              <a:rPr lang="en-US" dirty="0"/>
              <a:t>public void display( ){</a:t>
            </a:r>
          </a:p>
          <a:p>
            <a:pPr marL="457200" lvl="1" indent="0" algn="just">
              <a:buNone/>
            </a:pPr>
            <a:r>
              <a:rPr lang="en-US" dirty="0" err="1"/>
              <a:t>System.out.println</a:t>
            </a:r>
            <a:r>
              <a:rPr lang="en-US" dirty="0"/>
              <a:t>("Name “ + </a:t>
            </a:r>
            <a:r>
              <a:rPr lang="en-US" dirty="0" err="1"/>
              <a:t>getName</a:t>
            </a:r>
            <a:r>
              <a:rPr lang="en-US" dirty="0"/>
              <a:t>()); </a:t>
            </a:r>
          </a:p>
          <a:p>
            <a:pPr marL="457200" lvl="1" indent="0" algn="just">
              <a:buNone/>
            </a:pPr>
            <a:r>
              <a:rPr lang="en-US" dirty="0" err="1"/>
              <a:t>System.out.println</a:t>
            </a:r>
            <a:r>
              <a:rPr lang="en-US" dirty="0"/>
              <a:t>("Date of appointment  “ + </a:t>
            </a:r>
            <a:r>
              <a:rPr lang="en-US" dirty="0" err="1"/>
              <a:t>dateOfAppointment</a:t>
            </a:r>
            <a:r>
              <a:rPr lang="en-US" dirty="0"/>
              <a:t>);</a:t>
            </a:r>
          </a:p>
          <a:p>
            <a:pPr marL="457200" lvl="1" indent="0" algn="just">
              <a:buNone/>
            </a:pPr>
            <a:r>
              <a:rPr lang="en-US" dirty="0"/>
              <a:t>}</a:t>
            </a:r>
          </a:p>
          <a:p>
            <a:endParaRPr lang="en-IN" dirty="0"/>
          </a:p>
        </p:txBody>
      </p:sp>
    </p:spTree>
    <p:extLst>
      <p:ext uri="{BB962C8B-B14F-4D97-AF65-F5344CB8AC3E}">
        <p14:creationId xmlns:p14="http://schemas.microsoft.com/office/powerpoint/2010/main" val="4239662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Covariant return types in Java</a:t>
            </a:r>
            <a:endParaRPr lang="en-IN" dirty="0"/>
          </a:p>
        </p:txBody>
      </p:sp>
      <p:sp>
        <p:nvSpPr>
          <p:cNvPr id="12" name="Content Placeholder 11"/>
          <p:cNvSpPr>
            <a:spLocks noGrp="1"/>
          </p:cNvSpPr>
          <p:nvPr>
            <p:ph idx="1"/>
          </p:nvPr>
        </p:nvSpPr>
        <p:spPr>
          <a:xfrm>
            <a:off x="379199" y="1249341"/>
            <a:ext cx="11345747" cy="4927622"/>
          </a:xfrm>
        </p:spPr>
        <p:txBody>
          <a:bodyPr>
            <a:normAutofit fontScale="85000" lnSpcReduction="20000"/>
          </a:bodyPr>
          <a:lstStyle/>
          <a:p>
            <a:pPr algn="just"/>
            <a:r>
              <a:rPr lang="en-US" dirty="0"/>
              <a:t>Java 5.0 onwards it is possible to have different return type for a overriding method in child class, but child’s return type should be </a:t>
            </a:r>
            <a:r>
              <a:rPr lang="en-US" b="1" dirty="0"/>
              <a:t>sub-type</a:t>
            </a:r>
            <a:r>
              <a:rPr lang="en-US" dirty="0"/>
              <a:t> of parent’s return type.</a:t>
            </a:r>
          </a:p>
          <a:p>
            <a:pPr marL="457200" lvl="1" indent="0">
              <a:buNone/>
            </a:pPr>
            <a:r>
              <a:rPr lang="en-US" dirty="0"/>
              <a:t>// Two classes used for return types.</a:t>
            </a:r>
          </a:p>
          <a:p>
            <a:pPr marL="457200" lvl="1" indent="0">
              <a:buNone/>
            </a:pPr>
            <a:r>
              <a:rPr lang="en-US" dirty="0"/>
              <a:t>Step 1 :  class A { }</a:t>
            </a:r>
          </a:p>
          <a:p>
            <a:pPr marL="457200" lvl="1" indent="0">
              <a:buNone/>
            </a:pPr>
            <a:r>
              <a:rPr lang="en-US" dirty="0"/>
              <a:t>	        class B extends A { }</a:t>
            </a:r>
          </a:p>
          <a:p>
            <a:pPr marL="457200" lvl="1" indent="0">
              <a:buNone/>
            </a:pPr>
            <a:endParaRPr lang="en-US" dirty="0"/>
          </a:p>
          <a:p>
            <a:pPr marL="457200" lvl="1" indent="0">
              <a:buNone/>
            </a:pPr>
            <a:r>
              <a:rPr lang="en-US" dirty="0"/>
              <a:t>Step 3 :   public class Main {</a:t>
            </a:r>
          </a:p>
          <a:p>
            <a:pPr marL="457200" lvl="1" indent="0">
              <a:buNone/>
            </a:pPr>
            <a:r>
              <a:rPr lang="en-US" dirty="0"/>
              <a:t>    public static void main(String </a:t>
            </a:r>
            <a:r>
              <a:rPr lang="en-US" dirty="0" err="1"/>
              <a:t>args</a:t>
            </a:r>
            <a:r>
              <a:rPr lang="en-US" dirty="0"/>
              <a:t>[  ])</a:t>
            </a:r>
          </a:p>
          <a:p>
            <a:pPr marL="457200" lvl="1" indent="0">
              <a:buNone/>
            </a:pPr>
            <a:r>
              <a:rPr lang="en-US" dirty="0"/>
              <a:t>    {</a:t>
            </a:r>
          </a:p>
          <a:p>
            <a:pPr marL="457200" lvl="1" indent="0">
              <a:buNone/>
            </a:pPr>
            <a:r>
              <a:rPr lang="en-US" dirty="0"/>
              <a:t>       Base </a:t>
            </a:r>
            <a:r>
              <a:rPr lang="en-US" dirty="0" err="1"/>
              <a:t>base</a:t>
            </a:r>
            <a:r>
              <a:rPr lang="en-US" dirty="0"/>
              <a:t> = new Base();</a:t>
            </a:r>
          </a:p>
          <a:p>
            <a:pPr marL="457200" lvl="1" indent="0">
              <a:buNone/>
            </a:pPr>
            <a:r>
              <a:rPr lang="en-US" dirty="0"/>
              <a:t>       </a:t>
            </a:r>
            <a:r>
              <a:rPr lang="en-US" dirty="0" err="1"/>
              <a:t>base.fun</a:t>
            </a:r>
            <a:r>
              <a:rPr lang="en-US" dirty="0"/>
              <a:t>();</a:t>
            </a:r>
          </a:p>
          <a:p>
            <a:pPr marL="457200" lvl="1" indent="0">
              <a:buNone/>
            </a:pPr>
            <a:r>
              <a:rPr lang="en-US" dirty="0"/>
              <a:t> </a:t>
            </a:r>
          </a:p>
          <a:p>
            <a:pPr marL="457200" lvl="1" indent="0">
              <a:buNone/>
            </a:pPr>
            <a:r>
              <a:rPr lang="en-US" dirty="0"/>
              <a:t>       Derived </a:t>
            </a:r>
            <a:r>
              <a:rPr lang="en-US" dirty="0" err="1"/>
              <a:t>derived</a:t>
            </a:r>
            <a:r>
              <a:rPr lang="en-US" dirty="0"/>
              <a:t> = new Derived();</a:t>
            </a:r>
          </a:p>
          <a:p>
            <a:pPr marL="457200" lvl="1" indent="0">
              <a:buNone/>
            </a:pPr>
            <a:r>
              <a:rPr lang="en-US" dirty="0"/>
              <a:t>       </a:t>
            </a:r>
            <a:r>
              <a:rPr lang="en-US" dirty="0" err="1"/>
              <a:t>derived.fun</a:t>
            </a:r>
            <a:r>
              <a:rPr lang="en-US" dirty="0"/>
              <a:t>();</a:t>
            </a:r>
          </a:p>
          <a:p>
            <a:pPr marL="457200" lvl="1" indent="0">
              <a:buNone/>
            </a:pPr>
            <a:r>
              <a:rPr lang="en-US" dirty="0"/>
              <a:t>    }</a:t>
            </a:r>
          </a:p>
          <a:p>
            <a:pPr marL="457200" lvl="1" indent="0">
              <a:buNone/>
            </a:pPr>
            <a:r>
              <a:rPr lang="en-US" dirty="0"/>
              <a:t>}</a:t>
            </a:r>
          </a:p>
          <a:p>
            <a:pPr marL="457200" lvl="1" indent="0">
              <a:buNone/>
            </a:pPr>
            <a:endParaRPr lang="en-IN" dirty="0"/>
          </a:p>
        </p:txBody>
      </p:sp>
      <p:sp>
        <p:nvSpPr>
          <p:cNvPr id="6" name="Content Placeholder 11">
            <a:extLst>
              <a:ext uri="{FF2B5EF4-FFF2-40B4-BE49-F238E27FC236}">
                <a16:creationId xmlns:a16="http://schemas.microsoft.com/office/drawing/2014/main" id="{C0EF4B73-659D-469D-81A7-D5EF27664BFE}"/>
              </a:ext>
            </a:extLst>
          </p:cNvPr>
          <p:cNvSpPr txBox="1">
            <a:spLocks/>
          </p:cNvSpPr>
          <p:nvPr/>
        </p:nvSpPr>
        <p:spPr>
          <a:xfrm>
            <a:off x="6052073" y="1905000"/>
            <a:ext cx="5377928" cy="464894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None/>
            </a:pPr>
            <a:r>
              <a:rPr lang="en-US" sz="2900" dirty="0"/>
              <a:t>class Base		// step 2</a:t>
            </a:r>
          </a:p>
          <a:p>
            <a:pPr marL="457200" lvl="1" indent="0" fontAlgn="auto">
              <a:spcAft>
                <a:spcPts val="0"/>
              </a:spcAft>
              <a:buNone/>
            </a:pPr>
            <a:r>
              <a:rPr lang="en-US" sz="2900" dirty="0"/>
              <a:t>{</a:t>
            </a:r>
          </a:p>
          <a:p>
            <a:pPr marL="457200" lvl="1" indent="0" fontAlgn="auto">
              <a:spcAft>
                <a:spcPts val="0"/>
              </a:spcAft>
              <a:buNone/>
            </a:pPr>
            <a:r>
              <a:rPr lang="en-US" sz="2900" dirty="0"/>
              <a:t>    A fun()</a:t>
            </a:r>
          </a:p>
          <a:p>
            <a:pPr marL="457200" lvl="1" indent="0" fontAlgn="auto">
              <a:spcAft>
                <a:spcPts val="0"/>
              </a:spcAft>
              <a:buNone/>
            </a:pPr>
            <a:r>
              <a:rPr lang="en-US" sz="2900" dirty="0"/>
              <a:t>    {</a:t>
            </a:r>
          </a:p>
          <a:p>
            <a:pPr marL="457200" lvl="1" indent="0" fontAlgn="auto">
              <a:spcAft>
                <a:spcPts val="0"/>
              </a:spcAft>
              <a:buNone/>
            </a:pPr>
            <a:r>
              <a:rPr lang="en-US" sz="2900" dirty="0"/>
              <a:t>        </a:t>
            </a:r>
            <a:r>
              <a:rPr lang="en-US" sz="2900" dirty="0" err="1"/>
              <a:t>System.out.println</a:t>
            </a:r>
            <a:r>
              <a:rPr lang="en-US" sz="2900" dirty="0"/>
              <a:t>("Base fun( )");</a:t>
            </a:r>
          </a:p>
          <a:p>
            <a:pPr marL="457200" lvl="1" indent="0" fontAlgn="auto">
              <a:spcAft>
                <a:spcPts val="0"/>
              </a:spcAft>
              <a:buNone/>
            </a:pPr>
            <a:r>
              <a:rPr lang="en-US" sz="2900" dirty="0"/>
              <a:t>        return new A( );</a:t>
            </a:r>
          </a:p>
          <a:p>
            <a:pPr marL="457200" lvl="1" indent="0" fontAlgn="auto">
              <a:spcAft>
                <a:spcPts val="0"/>
              </a:spcAft>
              <a:buNone/>
            </a:pPr>
            <a:r>
              <a:rPr lang="en-US" sz="2900" dirty="0"/>
              <a:t>    }</a:t>
            </a:r>
          </a:p>
          <a:p>
            <a:pPr marL="457200" lvl="1" indent="0" fontAlgn="auto">
              <a:spcAft>
                <a:spcPts val="0"/>
              </a:spcAft>
              <a:buNone/>
            </a:pPr>
            <a:r>
              <a:rPr lang="en-US" sz="2900" dirty="0"/>
              <a:t>}</a:t>
            </a:r>
          </a:p>
          <a:p>
            <a:pPr marL="457200" lvl="1" indent="0" fontAlgn="auto">
              <a:spcAft>
                <a:spcPts val="0"/>
              </a:spcAft>
              <a:buNone/>
            </a:pPr>
            <a:r>
              <a:rPr lang="en-US" sz="2900" dirty="0"/>
              <a:t> </a:t>
            </a:r>
          </a:p>
          <a:p>
            <a:pPr marL="457200" lvl="1" indent="0" fontAlgn="auto">
              <a:spcAft>
                <a:spcPts val="0"/>
              </a:spcAft>
              <a:buNone/>
            </a:pPr>
            <a:r>
              <a:rPr lang="en-US" sz="2900" dirty="0"/>
              <a:t>class Derived extends Base</a:t>
            </a:r>
          </a:p>
          <a:p>
            <a:pPr marL="457200" lvl="1" indent="0" fontAlgn="auto">
              <a:spcAft>
                <a:spcPts val="0"/>
              </a:spcAft>
              <a:buNone/>
            </a:pPr>
            <a:r>
              <a:rPr lang="en-US" sz="2900" dirty="0"/>
              <a:t>{</a:t>
            </a:r>
          </a:p>
          <a:p>
            <a:pPr marL="457200" lvl="1" indent="0" fontAlgn="auto">
              <a:spcAft>
                <a:spcPts val="0"/>
              </a:spcAft>
              <a:buNone/>
            </a:pPr>
            <a:r>
              <a:rPr lang="en-US" sz="2900" dirty="0"/>
              <a:t>    B fun( )	// return type is sub-type of parent</a:t>
            </a:r>
          </a:p>
          <a:p>
            <a:pPr marL="457200" lvl="1" indent="0" fontAlgn="auto">
              <a:spcAft>
                <a:spcPts val="0"/>
              </a:spcAft>
              <a:buNone/>
            </a:pPr>
            <a:r>
              <a:rPr lang="en-US" sz="2900" dirty="0"/>
              <a:t>    {</a:t>
            </a:r>
          </a:p>
          <a:p>
            <a:pPr marL="457200" lvl="1" indent="0" fontAlgn="auto">
              <a:spcAft>
                <a:spcPts val="0"/>
              </a:spcAft>
              <a:buNone/>
            </a:pPr>
            <a:r>
              <a:rPr lang="en-US" sz="2900" dirty="0"/>
              <a:t>        </a:t>
            </a:r>
            <a:r>
              <a:rPr lang="en-US" sz="2900" dirty="0" err="1"/>
              <a:t>System.out.println</a:t>
            </a:r>
            <a:r>
              <a:rPr lang="en-US" sz="2900" dirty="0"/>
              <a:t>("Derived fun( )");</a:t>
            </a:r>
          </a:p>
          <a:p>
            <a:pPr marL="457200" lvl="1" indent="0" fontAlgn="auto">
              <a:spcAft>
                <a:spcPts val="0"/>
              </a:spcAft>
              <a:buNone/>
            </a:pPr>
            <a:r>
              <a:rPr lang="en-US" sz="2900" dirty="0"/>
              <a:t>        return new B( );</a:t>
            </a:r>
          </a:p>
          <a:p>
            <a:pPr marL="457200" lvl="1" indent="0" fontAlgn="auto">
              <a:spcAft>
                <a:spcPts val="0"/>
              </a:spcAft>
              <a:buNone/>
            </a:pPr>
            <a:r>
              <a:rPr lang="en-US" sz="2900" dirty="0"/>
              <a:t>    }</a:t>
            </a:r>
          </a:p>
          <a:p>
            <a:pPr marL="457200" lvl="1" indent="0" fontAlgn="auto">
              <a:spcAft>
                <a:spcPts val="0"/>
              </a:spcAft>
              <a:buNone/>
            </a:pPr>
            <a:r>
              <a:rPr lang="en-US" sz="2900" dirty="0"/>
              <a:t>}</a:t>
            </a:r>
          </a:p>
          <a:p>
            <a:pPr marL="457200" lvl="1" indent="0" fontAlgn="auto">
              <a:spcAft>
                <a:spcPts val="0"/>
              </a:spcAft>
              <a:buFont typeface="Arial"/>
              <a:buNone/>
            </a:pPr>
            <a:endParaRPr lang="en-IN" dirty="0"/>
          </a:p>
        </p:txBody>
      </p:sp>
    </p:spTree>
    <p:extLst>
      <p:ext uri="{BB962C8B-B14F-4D97-AF65-F5344CB8AC3E}">
        <p14:creationId xmlns:p14="http://schemas.microsoft.com/office/powerpoint/2010/main" val="663976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overload static methods?</a:t>
            </a:r>
            <a:endParaRPr lang="en-IN" dirty="0"/>
          </a:p>
        </p:txBody>
      </p:sp>
      <p:sp>
        <p:nvSpPr>
          <p:cNvPr id="12" name="Content Placeholder 11"/>
          <p:cNvSpPr>
            <a:spLocks noGrp="1"/>
          </p:cNvSpPr>
          <p:nvPr>
            <p:ph idx="1"/>
          </p:nvPr>
        </p:nvSpPr>
        <p:spPr/>
        <p:txBody>
          <a:bodyPr vert="horz" lIns="91440" tIns="45720" rIns="91440" bIns="45720" rtlCol="0" anchor="t">
            <a:normAutofit fontScale="85000" lnSpcReduction="20000"/>
          </a:bodyPr>
          <a:lstStyle/>
          <a:p>
            <a:pPr algn="just"/>
            <a:r>
              <a:rPr lang="en-US" dirty="0">
                <a:latin typeface="Calibri"/>
                <a:cs typeface="Calibri"/>
              </a:rPr>
              <a:t>We can have two or more static methods with same name, but differences in input parameters.</a:t>
            </a:r>
          </a:p>
          <a:p>
            <a:pPr marL="457200" lvl="1" indent="0" algn="just">
              <a:buNone/>
            </a:pPr>
            <a:r>
              <a:rPr lang="en-IN" dirty="0"/>
              <a:t>public class Test {</a:t>
            </a:r>
          </a:p>
          <a:p>
            <a:pPr marL="457200" lvl="1" indent="0" algn="just">
              <a:buNone/>
            </a:pPr>
            <a:r>
              <a:rPr lang="en-IN" dirty="0"/>
              <a:t>    public static void foo() {</a:t>
            </a:r>
          </a:p>
          <a:p>
            <a:pPr marL="457200" lvl="1" indent="0" algn="just">
              <a:buNone/>
            </a:pPr>
            <a:r>
              <a:rPr lang="en-IN" dirty="0"/>
              <a:t>        </a:t>
            </a:r>
            <a:r>
              <a:rPr lang="en-IN" dirty="0" err="1"/>
              <a:t>System.out.println</a:t>
            </a:r>
            <a:r>
              <a:rPr lang="en-IN" dirty="0"/>
              <a:t>("</a:t>
            </a:r>
            <a:r>
              <a:rPr lang="en-IN" dirty="0" err="1"/>
              <a:t>Test.foo</a:t>
            </a:r>
            <a:r>
              <a:rPr lang="en-IN" dirty="0"/>
              <a:t>() called ");</a:t>
            </a:r>
          </a:p>
          <a:p>
            <a:pPr marL="457200" lvl="1" indent="0" algn="just">
              <a:buNone/>
            </a:pPr>
            <a:r>
              <a:rPr lang="en-IN" dirty="0"/>
              <a:t>    }</a:t>
            </a:r>
          </a:p>
          <a:p>
            <a:pPr marL="457200" lvl="1" indent="0" algn="just">
              <a:buNone/>
            </a:pPr>
            <a:r>
              <a:rPr lang="en-IN" dirty="0">
                <a:latin typeface="Calibri"/>
                <a:cs typeface="Calibri"/>
              </a:rPr>
              <a:t>    public static void foo(int a) { </a:t>
            </a:r>
            <a:endParaRPr lang="en-IN" dirty="0"/>
          </a:p>
          <a:p>
            <a:pPr marL="457200" lvl="1" indent="0" algn="just">
              <a:buNone/>
            </a:pPr>
            <a:r>
              <a:rPr lang="en-IN" dirty="0">
                <a:latin typeface="Calibri"/>
                <a:cs typeface="Calibri"/>
              </a:rPr>
              <a:t>        </a:t>
            </a:r>
            <a:r>
              <a:rPr lang="en-IN" dirty="0" err="1">
                <a:latin typeface="Calibri"/>
                <a:cs typeface="Calibri"/>
              </a:rPr>
              <a:t>System.out.println</a:t>
            </a:r>
            <a:r>
              <a:rPr lang="en-IN" dirty="0">
                <a:latin typeface="Calibri"/>
                <a:cs typeface="Calibri"/>
              </a:rPr>
              <a:t>("</a:t>
            </a:r>
            <a:r>
              <a:rPr lang="en-IN" dirty="0" err="1">
                <a:latin typeface="Calibri"/>
                <a:cs typeface="Calibri"/>
              </a:rPr>
              <a:t>Test.foo</a:t>
            </a:r>
            <a:r>
              <a:rPr lang="en-IN" dirty="0">
                <a:latin typeface="Calibri"/>
                <a:cs typeface="Calibri"/>
              </a:rPr>
              <a:t>(int) called ");</a:t>
            </a:r>
          </a:p>
          <a:p>
            <a:pPr marL="457200" lvl="1" indent="0" algn="just">
              <a:buNone/>
            </a:pPr>
            <a:r>
              <a:rPr lang="en-IN" dirty="0"/>
              <a:t>    }</a:t>
            </a:r>
          </a:p>
          <a:p>
            <a:pPr marL="457200" lvl="1" indent="0" algn="just">
              <a:buNone/>
            </a:pPr>
            <a:r>
              <a:rPr lang="en-IN" dirty="0"/>
              <a:t>    public static void main(String </a:t>
            </a:r>
            <a:r>
              <a:rPr lang="en-IN" dirty="0" err="1"/>
              <a:t>args</a:t>
            </a:r>
            <a:r>
              <a:rPr lang="en-IN" dirty="0"/>
              <a:t>[])</a:t>
            </a:r>
          </a:p>
          <a:p>
            <a:pPr marL="457200" lvl="1" indent="0" algn="just">
              <a:buNone/>
            </a:pPr>
            <a:r>
              <a:rPr lang="en-IN" dirty="0"/>
              <a:t>    { </a:t>
            </a:r>
          </a:p>
          <a:p>
            <a:pPr marL="457200" lvl="1" indent="0" algn="just">
              <a:buNone/>
            </a:pPr>
            <a:r>
              <a:rPr lang="en-IN" dirty="0"/>
              <a:t>        </a:t>
            </a:r>
            <a:r>
              <a:rPr lang="en-IN" dirty="0" err="1"/>
              <a:t>Test.foo</a:t>
            </a:r>
            <a:r>
              <a:rPr lang="en-IN" dirty="0"/>
              <a:t>();</a:t>
            </a:r>
          </a:p>
          <a:p>
            <a:pPr marL="457200" lvl="1" indent="0" algn="just">
              <a:buNone/>
            </a:pPr>
            <a:r>
              <a:rPr lang="en-IN" dirty="0"/>
              <a:t>        </a:t>
            </a:r>
            <a:r>
              <a:rPr lang="en-IN" dirty="0" err="1"/>
              <a:t>Test.foo</a:t>
            </a:r>
            <a:r>
              <a:rPr lang="en-IN" dirty="0"/>
              <a:t>(10);</a:t>
            </a:r>
          </a:p>
          <a:p>
            <a:pPr marL="457200" lvl="1" indent="0" algn="just">
              <a:buNone/>
            </a:pPr>
            <a:r>
              <a:rPr lang="en-IN" dirty="0"/>
              <a:t>    }</a:t>
            </a:r>
          </a:p>
          <a:p>
            <a:pPr marL="457200" lvl="1" indent="0" algn="just">
              <a:buNone/>
            </a:pPr>
            <a:r>
              <a:rPr lang="en-IN" dirty="0"/>
              <a:t>}</a:t>
            </a:r>
          </a:p>
          <a:p>
            <a:pPr marL="457200" lvl="1" indent="0" algn="just">
              <a:buNone/>
            </a:pPr>
            <a:r>
              <a:rPr lang="en-IN" dirty="0"/>
              <a:t>Note : </a:t>
            </a:r>
            <a:r>
              <a:rPr lang="en-US" dirty="0"/>
              <a:t>We cannot overload two methods in Java if they differ only by </a:t>
            </a:r>
            <a:r>
              <a:rPr lang="en-US" b="1" dirty="0"/>
              <a:t>static keyword </a:t>
            </a:r>
            <a:r>
              <a:rPr lang="en-US" dirty="0"/>
              <a:t>(number of parameters and types of parameters is same)</a:t>
            </a:r>
            <a:endParaRPr lang="en-IN" dirty="0"/>
          </a:p>
        </p:txBody>
      </p:sp>
    </p:spTree>
    <p:extLst>
      <p:ext uri="{BB962C8B-B14F-4D97-AF65-F5344CB8AC3E}">
        <p14:creationId xmlns:p14="http://schemas.microsoft.com/office/powerpoint/2010/main" val="206608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 classes</a:t>
            </a:r>
            <a:endParaRPr lang="en-IN" dirty="0"/>
          </a:p>
        </p:txBody>
      </p:sp>
      <p:sp>
        <p:nvSpPr>
          <p:cNvPr id="12" name="Content Placeholder 11"/>
          <p:cNvSpPr>
            <a:spLocks noGrp="1"/>
          </p:cNvSpPr>
          <p:nvPr>
            <p:ph idx="1"/>
          </p:nvPr>
        </p:nvSpPr>
        <p:spPr/>
        <p:txBody>
          <a:bodyPr>
            <a:normAutofit lnSpcReduction="10000"/>
          </a:bodyPr>
          <a:lstStyle/>
          <a:p>
            <a:pPr algn="just"/>
            <a:r>
              <a:rPr lang="en-US" dirty="0"/>
              <a:t>Declaring a class as an abstract class prevents you from creating instances of that class but they can be </a:t>
            </a:r>
            <a:r>
              <a:rPr lang="en-US" dirty="0" err="1"/>
              <a:t>subclassed</a:t>
            </a:r>
            <a:r>
              <a:rPr lang="en-US" dirty="0"/>
              <a:t>..</a:t>
            </a:r>
          </a:p>
          <a:p>
            <a:pPr algn="just"/>
            <a:r>
              <a:rPr lang="en-US" dirty="0"/>
              <a:t>Abstract methods are the methods that don’t have the method body. They are just declarations </a:t>
            </a:r>
          </a:p>
          <a:p>
            <a:pPr algn="just"/>
            <a:r>
              <a:rPr lang="en-US" dirty="0"/>
              <a:t>While an abstract class can have abstract methods, it could also NOT have any abstract methods. </a:t>
            </a:r>
          </a:p>
          <a:p>
            <a:pPr algn="just"/>
            <a:r>
              <a:rPr lang="en-US" dirty="0"/>
              <a:t>The whole class must be declared abstract, even if a single method is abstract.</a:t>
            </a:r>
          </a:p>
          <a:p>
            <a:pPr algn="just"/>
            <a:r>
              <a:rPr lang="en-US" dirty="0"/>
              <a:t>An abstract method must not be static.</a:t>
            </a:r>
          </a:p>
          <a:p>
            <a:pPr algn="just"/>
            <a:r>
              <a:rPr lang="en-US" dirty="0"/>
              <a:t>A class can inherit from abstract class either by complete or partial Implementation. In the case of partial implementation, the class should be marked abstract.</a:t>
            </a:r>
          </a:p>
          <a:p>
            <a:endParaRPr lang="en-IN" dirty="0"/>
          </a:p>
        </p:txBody>
      </p:sp>
    </p:spTree>
    <p:extLst>
      <p:ext uri="{BB962C8B-B14F-4D97-AF65-F5344CB8AC3E}">
        <p14:creationId xmlns:p14="http://schemas.microsoft.com/office/powerpoint/2010/main" val="3099238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abstract classes</a:t>
            </a:r>
            <a:endParaRPr lang="en-IN" dirty="0"/>
          </a:p>
        </p:txBody>
      </p:sp>
      <p:sp>
        <p:nvSpPr>
          <p:cNvPr id="12" name="Content Placeholder 11"/>
          <p:cNvSpPr>
            <a:spLocks noGrp="1"/>
          </p:cNvSpPr>
          <p:nvPr>
            <p:ph idx="1"/>
          </p:nvPr>
        </p:nvSpPr>
        <p:spPr/>
        <p:txBody>
          <a:bodyPr/>
          <a:lstStyle/>
          <a:p>
            <a:r>
              <a:rPr lang="en-US" b="1" dirty="0"/>
              <a:t>Abstraction</a:t>
            </a:r>
            <a:r>
              <a:rPr lang="en-US" dirty="0"/>
              <a:t> is a process of hiding the implementation details and showing only functionality to the user.</a:t>
            </a:r>
          </a:p>
          <a:p>
            <a:r>
              <a:rPr lang="en-IN" dirty="0"/>
              <a:t>Abstract class in Java</a:t>
            </a:r>
          </a:p>
          <a:p>
            <a:pPr marL="457200" lvl="1" indent="0">
              <a:buNone/>
            </a:pPr>
            <a:r>
              <a:rPr lang="en-IN" dirty="0"/>
              <a:t>Syntax : </a:t>
            </a:r>
            <a:r>
              <a:rPr lang="en-IN" b="1" dirty="0"/>
              <a:t>abstract</a:t>
            </a:r>
            <a:r>
              <a:rPr lang="en-IN" dirty="0"/>
              <a:t> class A{   }</a:t>
            </a:r>
          </a:p>
          <a:p>
            <a:r>
              <a:rPr lang="en-IN" dirty="0"/>
              <a:t>Abstract method</a:t>
            </a:r>
          </a:p>
          <a:p>
            <a:pPr lvl="1"/>
            <a:r>
              <a:rPr lang="en-US" b="1" dirty="0"/>
              <a:t>abstract</a:t>
            </a:r>
            <a:r>
              <a:rPr lang="en-US" dirty="0"/>
              <a:t> </a:t>
            </a:r>
            <a:r>
              <a:rPr lang="en-US" b="1" dirty="0"/>
              <a:t>void</a:t>
            </a:r>
            <a:r>
              <a:rPr lang="en-US" dirty="0"/>
              <a:t> </a:t>
            </a:r>
            <a:r>
              <a:rPr lang="en-US" dirty="0" err="1"/>
              <a:t>printStatus</a:t>
            </a:r>
            <a:r>
              <a:rPr lang="en-US" dirty="0"/>
              <a:t>( );  //no body and abstract   </a:t>
            </a:r>
          </a:p>
          <a:p>
            <a:endParaRPr lang="en-IN" dirty="0"/>
          </a:p>
        </p:txBody>
      </p:sp>
    </p:spTree>
    <p:extLst>
      <p:ext uri="{BB962C8B-B14F-4D97-AF65-F5344CB8AC3E}">
        <p14:creationId xmlns:p14="http://schemas.microsoft.com/office/powerpoint/2010/main" val="2293006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07D4-3EF9-40AD-A4B8-2264522A1F86}"/>
              </a:ext>
            </a:extLst>
          </p:cNvPr>
          <p:cNvSpPr>
            <a:spLocks noGrp="1"/>
          </p:cNvSpPr>
          <p:nvPr>
            <p:ph type="title"/>
          </p:nvPr>
        </p:nvSpPr>
        <p:spPr/>
        <p:txBody>
          <a:bodyPr>
            <a:normAutofit/>
          </a:bodyPr>
          <a:lstStyle/>
          <a:p>
            <a:r>
              <a:rPr lang="en-IN" dirty="0"/>
              <a:t>Abstract Class Example</a:t>
            </a:r>
          </a:p>
        </p:txBody>
      </p:sp>
      <p:pic>
        <p:nvPicPr>
          <p:cNvPr id="8" name="Content Placeholder 7">
            <a:extLst>
              <a:ext uri="{FF2B5EF4-FFF2-40B4-BE49-F238E27FC236}">
                <a16:creationId xmlns:a16="http://schemas.microsoft.com/office/drawing/2014/main" id="{D05B5050-3CBA-466C-A959-DACE063C92B7}"/>
              </a:ext>
            </a:extLst>
          </p:cNvPr>
          <p:cNvPicPr>
            <a:picLocks noGrp="1" noChangeAspect="1"/>
          </p:cNvPicPr>
          <p:nvPr>
            <p:ph idx="1"/>
          </p:nvPr>
        </p:nvPicPr>
        <p:blipFill>
          <a:blip r:embed="rId2"/>
          <a:stretch>
            <a:fillRect/>
          </a:stretch>
        </p:blipFill>
        <p:spPr>
          <a:xfrm>
            <a:off x="375571" y="1371600"/>
            <a:ext cx="5448300" cy="2600325"/>
          </a:xfrm>
          <a:prstGeom prst="rect">
            <a:avLst/>
          </a:prstGeom>
        </p:spPr>
      </p:pic>
      <p:pic>
        <p:nvPicPr>
          <p:cNvPr id="9" name="Picture 8">
            <a:extLst>
              <a:ext uri="{FF2B5EF4-FFF2-40B4-BE49-F238E27FC236}">
                <a16:creationId xmlns:a16="http://schemas.microsoft.com/office/drawing/2014/main" id="{F9A13B6D-8DD9-411A-A205-22CBFE638478}"/>
              </a:ext>
            </a:extLst>
          </p:cNvPr>
          <p:cNvPicPr>
            <a:picLocks noChangeAspect="1"/>
          </p:cNvPicPr>
          <p:nvPr/>
        </p:nvPicPr>
        <p:blipFill>
          <a:blip r:embed="rId3"/>
          <a:stretch>
            <a:fillRect/>
          </a:stretch>
        </p:blipFill>
        <p:spPr>
          <a:xfrm>
            <a:off x="375571" y="5029200"/>
            <a:ext cx="7686675" cy="1266825"/>
          </a:xfrm>
          <a:prstGeom prst="rect">
            <a:avLst/>
          </a:prstGeom>
        </p:spPr>
      </p:pic>
      <p:sp>
        <p:nvSpPr>
          <p:cNvPr id="3" name="TextBox 2">
            <a:extLst>
              <a:ext uri="{FF2B5EF4-FFF2-40B4-BE49-F238E27FC236}">
                <a16:creationId xmlns:a16="http://schemas.microsoft.com/office/drawing/2014/main" id="{2B93568C-C30B-447E-B9EB-9AFF410A2CE8}"/>
              </a:ext>
            </a:extLst>
          </p:cNvPr>
          <p:cNvSpPr txBox="1"/>
          <p:nvPr/>
        </p:nvSpPr>
        <p:spPr>
          <a:xfrm>
            <a:off x="375571" y="4348546"/>
            <a:ext cx="2362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851528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F04B7-C404-4425-82CC-28C61F7EAB2D}"/>
              </a:ext>
            </a:extLst>
          </p:cNvPr>
          <p:cNvSpPr>
            <a:spLocks noGrp="1"/>
          </p:cNvSpPr>
          <p:nvPr>
            <p:ph type="title"/>
          </p:nvPr>
        </p:nvSpPr>
        <p:spPr/>
        <p:txBody>
          <a:bodyPr>
            <a:normAutofit/>
          </a:bodyPr>
          <a:lstStyle/>
          <a:p>
            <a:r>
              <a:rPr lang="en-IN" dirty="0"/>
              <a:t>Abstract Class Example</a:t>
            </a:r>
          </a:p>
        </p:txBody>
      </p:sp>
      <p:pic>
        <p:nvPicPr>
          <p:cNvPr id="4" name="Content Placeholder 3">
            <a:extLst>
              <a:ext uri="{FF2B5EF4-FFF2-40B4-BE49-F238E27FC236}">
                <a16:creationId xmlns:a16="http://schemas.microsoft.com/office/drawing/2014/main" id="{F3EFD28D-CB39-409F-A929-18B40CD70F70}"/>
              </a:ext>
            </a:extLst>
          </p:cNvPr>
          <p:cNvPicPr>
            <a:picLocks noGrp="1" noChangeAspect="1"/>
          </p:cNvPicPr>
          <p:nvPr>
            <p:ph idx="1"/>
          </p:nvPr>
        </p:nvPicPr>
        <p:blipFill>
          <a:blip r:embed="rId2"/>
          <a:stretch>
            <a:fillRect/>
          </a:stretch>
        </p:blipFill>
        <p:spPr>
          <a:xfrm>
            <a:off x="379200" y="1295400"/>
            <a:ext cx="4762500" cy="2886075"/>
          </a:xfrm>
          <a:prstGeom prst="rect">
            <a:avLst/>
          </a:prstGeom>
        </p:spPr>
      </p:pic>
      <p:pic>
        <p:nvPicPr>
          <p:cNvPr id="5" name="Picture 4">
            <a:extLst>
              <a:ext uri="{FF2B5EF4-FFF2-40B4-BE49-F238E27FC236}">
                <a16:creationId xmlns:a16="http://schemas.microsoft.com/office/drawing/2014/main" id="{C7CF0E00-E2AD-455F-A70E-2AE26D5E5D45}"/>
              </a:ext>
            </a:extLst>
          </p:cNvPr>
          <p:cNvPicPr>
            <a:picLocks noChangeAspect="1"/>
          </p:cNvPicPr>
          <p:nvPr/>
        </p:nvPicPr>
        <p:blipFill>
          <a:blip r:embed="rId3"/>
          <a:stretch>
            <a:fillRect/>
          </a:stretch>
        </p:blipFill>
        <p:spPr>
          <a:xfrm>
            <a:off x="379200" y="5181600"/>
            <a:ext cx="7705725" cy="1057275"/>
          </a:xfrm>
          <a:prstGeom prst="rect">
            <a:avLst/>
          </a:prstGeom>
        </p:spPr>
      </p:pic>
      <p:sp>
        <p:nvSpPr>
          <p:cNvPr id="6" name="TextBox 5">
            <a:extLst>
              <a:ext uri="{FF2B5EF4-FFF2-40B4-BE49-F238E27FC236}">
                <a16:creationId xmlns:a16="http://schemas.microsoft.com/office/drawing/2014/main" id="{8BFA5CB4-0C63-4925-8556-C09A760BFA23}"/>
              </a:ext>
            </a:extLst>
          </p:cNvPr>
          <p:cNvSpPr txBox="1"/>
          <p:nvPr/>
        </p:nvSpPr>
        <p:spPr>
          <a:xfrm>
            <a:off x="304800" y="4495800"/>
            <a:ext cx="1906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494940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Abstract Class Example</a:t>
            </a:r>
          </a:p>
        </p:txBody>
      </p:sp>
      <p:sp>
        <p:nvSpPr>
          <p:cNvPr id="12" name="Content Placeholder 11"/>
          <p:cNvSpPr>
            <a:spLocks noGrp="1"/>
          </p:cNvSpPr>
          <p:nvPr>
            <p:ph idx="1"/>
          </p:nvPr>
        </p:nvSpPr>
        <p:spPr/>
        <p:txBody>
          <a:bodyPr>
            <a:normAutofit fontScale="85000" lnSpcReduction="20000"/>
          </a:bodyPr>
          <a:lstStyle/>
          <a:p>
            <a:pPr marL="457200" lvl="1" indent="0">
              <a:buNone/>
            </a:pPr>
            <a:r>
              <a:rPr lang="en-IN" dirty="0"/>
              <a:t>abstract class Bank{  </a:t>
            </a:r>
          </a:p>
          <a:p>
            <a:pPr marL="457200" lvl="1" indent="0">
              <a:buNone/>
            </a:pPr>
            <a:r>
              <a:rPr lang="en-IN" dirty="0"/>
              <a:t>abstract </a:t>
            </a:r>
            <a:r>
              <a:rPr lang="en-IN" dirty="0" err="1"/>
              <a:t>int</a:t>
            </a:r>
            <a:r>
              <a:rPr lang="en-IN" dirty="0"/>
              <a:t> </a:t>
            </a:r>
            <a:r>
              <a:rPr lang="en-IN" dirty="0" err="1"/>
              <a:t>getRateOfInterest</a:t>
            </a:r>
            <a:r>
              <a:rPr lang="en-IN" dirty="0"/>
              <a:t>();  </a:t>
            </a:r>
          </a:p>
          <a:p>
            <a:pPr marL="457200" lvl="1" indent="0">
              <a:buNone/>
            </a:pPr>
            <a:r>
              <a:rPr lang="en-IN" dirty="0"/>
              <a:t>}  </a:t>
            </a:r>
          </a:p>
          <a:p>
            <a:pPr marL="457200" lvl="1" indent="0">
              <a:buNone/>
            </a:pPr>
            <a:r>
              <a:rPr lang="en-IN" dirty="0"/>
              <a:t>  </a:t>
            </a:r>
          </a:p>
          <a:p>
            <a:pPr marL="457200" lvl="1" indent="0">
              <a:buNone/>
            </a:pPr>
            <a:r>
              <a:rPr lang="en-IN" dirty="0"/>
              <a:t>class SBI extends Bank{  </a:t>
            </a:r>
          </a:p>
          <a:p>
            <a:pPr marL="457200" lvl="1" indent="0">
              <a:buNone/>
            </a:pPr>
            <a:r>
              <a:rPr lang="en-IN" dirty="0"/>
              <a:t>	</a:t>
            </a:r>
            <a:r>
              <a:rPr lang="en-IN" dirty="0" err="1"/>
              <a:t>int</a:t>
            </a:r>
            <a:r>
              <a:rPr lang="en-IN" dirty="0"/>
              <a:t> </a:t>
            </a:r>
            <a:r>
              <a:rPr lang="en-IN" dirty="0" err="1"/>
              <a:t>getRateOfInterest</a:t>
            </a:r>
            <a:r>
              <a:rPr lang="en-IN" dirty="0"/>
              <a:t>(){return 7;}  </a:t>
            </a:r>
          </a:p>
          <a:p>
            <a:pPr marL="457200" lvl="1" indent="0">
              <a:buNone/>
            </a:pPr>
            <a:r>
              <a:rPr lang="en-IN" dirty="0"/>
              <a:t>}  </a:t>
            </a:r>
          </a:p>
          <a:p>
            <a:pPr marL="457200" lvl="1" indent="0">
              <a:buNone/>
            </a:pPr>
            <a:r>
              <a:rPr lang="en-IN" dirty="0"/>
              <a:t>class PNB extends Bank{  </a:t>
            </a:r>
          </a:p>
          <a:p>
            <a:pPr marL="457200" lvl="1" indent="0">
              <a:buNone/>
            </a:pPr>
            <a:r>
              <a:rPr lang="en-IN" dirty="0"/>
              <a:t>	</a:t>
            </a:r>
            <a:r>
              <a:rPr lang="en-IN" dirty="0" err="1"/>
              <a:t>int</a:t>
            </a:r>
            <a:r>
              <a:rPr lang="en-IN" dirty="0"/>
              <a:t> </a:t>
            </a:r>
            <a:r>
              <a:rPr lang="en-IN" dirty="0" err="1"/>
              <a:t>getRateOfInterest</a:t>
            </a:r>
            <a:r>
              <a:rPr lang="en-IN" dirty="0"/>
              <a:t>(){return 7;}  </a:t>
            </a:r>
          </a:p>
          <a:p>
            <a:pPr marL="457200" lvl="1" indent="0">
              <a:buNone/>
            </a:pPr>
            <a:r>
              <a:rPr lang="en-IN" dirty="0"/>
              <a:t>}  </a:t>
            </a:r>
          </a:p>
          <a:p>
            <a:pPr marL="457200" lvl="1" indent="0">
              <a:buNone/>
            </a:pPr>
            <a:r>
              <a:rPr lang="en-IN" dirty="0"/>
              <a:t>  </a:t>
            </a:r>
          </a:p>
          <a:p>
            <a:pPr marL="457200" lvl="1" indent="0">
              <a:buNone/>
            </a:pPr>
            <a:r>
              <a:rPr lang="en-IN" dirty="0"/>
              <a:t>class </a:t>
            </a:r>
            <a:r>
              <a:rPr lang="en-IN" dirty="0" err="1"/>
              <a:t>TestBank</a:t>
            </a:r>
            <a:r>
              <a:rPr lang="en-IN" dirty="0"/>
              <a:t>{  </a:t>
            </a:r>
          </a:p>
          <a:p>
            <a:pPr marL="457200" lvl="1" indent="0">
              <a:buNone/>
            </a:pPr>
            <a:r>
              <a:rPr lang="en-IN" dirty="0"/>
              <a:t>	public static void main(String </a:t>
            </a:r>
            <a:r>
              <a:rPr lang="en-IN" dirty="0" err="1"/>
              <a:t>args</a:t>
            </a:r>
            <a:r>
              <a:rPr lang="en-IN" dirty="0"/>
              <a:t>[]){  </a:t>
            </a:r>
          </a:p>
          <a:p>
            <a:pPr marL="457200" lvl="1" indent="0">
              <a:buNone/>
            </a:pPr>
            <a:r>
              <a:rPr lang="en-IN" dirty="0"/>
              <a:t>		Bank bank=new SBI();//if object is PNB, method of PNB will be invoked  </a:t>
            </a:r>
          </a:p>
          <a:p>
            <a:pPr marL="457200" lvl="1" indent="0">
              <a:buNone/>
            </a:pPr>
            <a:r>
              <a:rPr lang="en-IN" dirty="0"/>
              <a:t>		</a:t>
            </a:r>
            <a:r>
              <a:rPr lang="en-IN" dirty="0" err="1"/>
              <a:t>int</a:t>
            </a:r>
            <a:r>
              <a:rPr lang="en-IN" dirty="0"/>
              <a:t> interest=</a:t>
            </a:r>
            <a:r>
              <a:rPr lang="en-IN" dirty="0" err="1"/>
              <a:t>bank.getRateOfInterest</a:t>
            </a:r>
            <a:r>
              <a:rPr lang="en-IN" dirty="0"/>
              <a:t>();  </a:t>
            </a:r>
          </a:p>
          <a:p>
            <a:pPr marL="457200" lvl="1" indent="0">
              <a:buNone/>
            </a:pPr>
            <a:r>
              <a:rPr lang="en-IN" dirty="0"/>
              <a:t>		</a:t>
            </a:r>
            <a:r>
              <a:rPr lang="en-IN" dirty="0" err="1"/>
              <a:t>System.out.println</a:t>
            </a:r>
            <a:r>
              <a:rPr lang="en-IN" dirty="0"/>
              <a:t>("Rate of Interest is: “ + interest +  " %“ );  </a:t>
            </a:r>
          </a:p>
          <a:p>
            <a:pPr marL="457200" lvl="1" indent="0">
              <a:buNone/>
            </a:pPr>
            <a:r>
              <a:rPr lang="en-IN" dirty="0"/>
              <a:t>}} </a:t>
            </a:r>
          </a:p>
        </p:txBody>
      </p:sp>
    </p:spTree>
    <p:extLst>
      <p:ext uri="{BB962C8B-B14F-4D97-AF65-F5344CB8AC3E}">
        <p14:creationId xmlns:p14="http://schemas.microsoft.com/office/powerpoint/2010/main" val="3522827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a:t>
            </a:r>
            <a:endParaRPr lang="en-IN" dirty="0"/>
          </a:p>
        </p:txBody>
      </p:sp>
      <p:sp>
        <p:nvSpPr>
          <p:cNvPr id="12" name="Content Placeholder 11"/>
          <p:cNvSpPr>
            <a:spLocks noGrp="1"/>
          </p:cNvSpPr>
          <p:nvPr>
            <p:ph idx="1"/>
          </p:nvPr>
        </p:nvSpPr>
        <p:spPr/>
        <p:txBody>
          <a:bodyPr>
            <a:normAutofit lnSpcReduction="10000"/>
          </a:bodyPr>
          <a:lstStyle/>
          <a:p>
            <a:pPr algn="just"/>
            <a:r>
              <a:rPr lang="en-US" dirty="0"/>
              <a:t>Inheritance in java is a mechanism in which one object acquires all the properties and behaviors of parent object. </a:t>
            </a:r>
          </a:p>
          <a:p>
            <a:pPr algn="just"/>
            <a:r>
              <a:rPr lang="en-US" dirty="0"/>
              <a:t>Inheritance in java is that you can create new classes that are built upon existing classes. </a:t>
            </a:r>
          </a:p>
          <a:p>
            <a:pPr algn="just"/>
            <a:r>
              <a:rPr lang="en-US" dirty="0"/>
              <a:t>Inheritance represents the </a:t>
            </a:r>
            <a:r>
              <a:rPr lang="en-US" b="1" dirty="0"/>
              <a:t>IS-A relationship</a:t>
            </a:r>
            <a:r>
              <a:rPr lang="en-US" dirty="0"/>
              <a:t>, also known as </a:t>
            </a:r>
            <a:r>
              <a:rPr lang="en-US" i="1" dirty="0"/>
              <a:t>parent-child</a:t>
            </a:r>
            <a:r>
              <a:rPr lang="en-US" dirty="0"/>
              <a:t> relationship.</a:t>
            </a:r>
          </a:p>
          <a:p>
            <a:pPr algn="just"/>
            <a:r>
              <a:rPr lang="en-IN" dirty="0"/>
              <a:t>Terms used in Inheritance</a:t>
            </a:r>
          </a:p>
          <a:p>
            <a:pPr lvl="1" algn="just"/>
            <a:r>
              <a:rPr lang="en-US" dirty="0"/>
              <a:t>Class : It is a template or blueprint from which objects are created.</a:t>
            </a:r>
          </a:p>
          <a:p>
            <a:pPr lvl="1" algn="just"/>
            <a:r>
              <a:rPr lang="en-US" dirty="0"/>
              <a:t>Subclass is a class which inherits the other class. It is also called a derived class, extended class, or child class.</a:t>
            </a:r>
          </a:p>
          <a:p>
            <a:pPr lvl="1" algn="just"/>
            <a:r>
              <a:rPr lang="en-US" dirty="0"/>
              <a:t>Superclass is the class from where a subclass inherits the features. It is also called a base class or a parent class.</a:t>
            </a:r>
            <a:endParaRPr lang="en-IN" dirty="0"/>
          </a:p>
        </p:txBody>
      </p:sp>
    </p:spTree>
    <p:extLst>
      <p:ext uri="{BB962C8B-B14F-4D97-AF65-F5344CB8AC3E}">
        <p14:creationId xmlns:p14="http://schemas.microsoft.com/office/powerpoint/2010/main" val="3100738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0477986" cy="612337"/>
          </a:xfrm>
        </p:spPr>
        <p:txBody>
          <a:bodyPr/>
          <a:lstStyle/>
          <a:p>
            <a:r>
              <a:rPr lang="en-GB" dirty="0"/>
              <a:t>Object class in Java</a:t>
            </a:r>
            <a:endParaRPr lang="en-IN" dirty="0"/>
          </a:p>
        </p:txBody>
      </p:sp>
      <p:sp>
        <p:nvSpPr>
          <p:cNvPr id="12" name="Content Placeholder 11"/>
          <p:cNvSpPr>
            <a:spLocks noGrp="1"/>
          </p:cNvSpPr>
          <p:nvPr>
            <p:ph idx="1"/>
          </p:nvPr>
        </p:nvSpPr>
        <p:spPr/>
        <p:txBody>
          <a:bodyPr/>
          <a:lstStyle/>
          <a:p>
            <a:pPr algn="just"/>
            <a:r>
              <a:rPr lang="en-US" dirty="0"/>
              <a:t>The Object class is the parent class of all the classes in java by default.</a:t>
            </a:r>
          </a:p>
          <a:p>
            <a:pPr algn="just"/>
            <a:r>
              <a:rPr lang="en-US" dirty="0"/>
              <a:t>In other words, it is the topmost class of java.</a:t>
            </a:r>
          </a:p>
          <a:p>
            <a:pPr algn="just"/>
            <a:r>
              <a:rPr lang="en-US" dirty="0"/>
              <a:t>To refer any object whose type is unknown we can cast to Object class.</a:t>
            </a:r>
          </a:p>
          <a:p>
            <a:endParaRPr lang="en-IN" dirty="0"/>
          </a:p>
        </p:txBody>
      </p:sp>
    </p:spTree>
    <p:extLst>
      <p:ext uri="{BB962C8B-B14F-4D97-AF65-F5344CB8AC3E}">
        <p14:creationId xmlns:p14="http://schemas.microsoft.com/office/powerpoint/2010/main" val="2288000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Methods of Object class</a:t>
            </a:r>
            <a:endParaRPr lang="en-IN" dirty="0"/>
          </a:p>
        </p:txBody>
      </p:sp>
      <p:graphicFrame>
        <p:nvGraphicFramePr>
          <p:cNvPr id="3" name="Content Placeholder 2">
            <a:extLst>
              <a:ext uri="{FF2B5EF4-FFF2-40B4-BE49-F238E27FC236}">
                <a16:creationId xmlns:a16="http://schemas.microsoft.com/office/drawing/2014/main" id="{57637059-D08E-4223-9E95-167CF9A5602D}"/>
              </a:ext>
            </a:extLst>
          </p:cNvPr>
          <p:cNvGraphicFramePr>
            <a:graphicFrameLocks noGrp="1"/>
          </p:cNvGraphicFramePr>
          <p:nvPr>
            <p:ph idx="1"/>
            <p:extLst>
              <p:ext uri="{D42A27DB-BD31-4B8C-83A1-F6EECF244321}">
                <p14:modId xmlns:p14="http://schemas.microsoft.com/office/powerpoint/2010/main" val="2049249235"/>
              </p:ext>
            </p:extLst>
          </p:nvPr>
        </p:nvGraphicFramePr>
        <p:xfrm>
          <a:off x="838200" y="1222648"/>
          <a:ext cx="10896600" cy="5348983"/>
        </p:xfrm>
        <a:graphic>
          <a:graphicData uri="http://schemas.openxmlformats.org/drawingml/2006/table">
            <a:tbl>
              <a:tblPr/>
              <a:tblGrid>
                <a:gridCol w="4974535">
                  <a:extLst>
                    <a:ext uri="{9D8B030D-6E8A-4147-A177-3AD203B41FA5}">
                      <a16:colId xmlns:a16="http://schemas.microsoft.com/office/drawing/2014/main" val="797368509"/>
                    </a:ext>
                  </a:extLst>
                </a:gridCol>
                <a:gridCol w="5922065">
                  <a:extLst>
                    <a:ext uri="{9D8B030D-6E8A-4147-A177-3AD203B41FA5}">
                      <a16:colId xmlns:a16="http://schemas.microsoft.com/office/drawing/2014/main" val="1872685138"/>
                    </a:ext>
                  </a:extLst>
                </a:gridCol>
              </a:tblGrid>
              <a:tr h="220639">
                <a:tc>
                  <a:txBody>
                    <a:bodyPr/>
                    <a:lstStyle/>
                    <a:p>
                      <a:pPr algn="l" fontAlgn="t"/>
                      <a:r>
                        <a:rPr lang="en-IN" sz="1400">
                          <a:solidFill>
                            <a:srgbClr val="000000"/>
                          </a:solidFill>
                          <a:effectLst/>
                          <a:latin typeface="times new roman" panose="02020603050405020304" pitchFamily="18" charset="0"/>
                        </a:rPr>
                        <a:t>Method</a:t>
                      </a:r>
                    </a:p>
                  </a:txBody>
                  <a:tcPr marL="50145" marR="50145" marT="50145" marB="50145">
                    <a:lnL w="9525" cap="flat" cmpd="sng" algn="ctr">
                      <a:solidFill>
                        <a:srgbClr val="B0E02C"/>
                      </a:solidFill>
                      <a:prstDash val="solid"/>
                      <a:round/>
                      <a:headEnd type="none" w="med" len="med"/>
                      <a:tailEnd type="none" w="med" len="med"/>
                    </a:lnL>
                    <a:lnR w="9525" cap="flat" cmpd="sng" algn="ctr">
                      <a:solidFill>
                        <a:srgbClr val="B0E02C"/>
                      </a:solidFill>
                      <a:prstDash val="solid"/>
                      <a:round/>
                      <a:headEnd type="none" w="med" len="med"/>
                      <a:tailEnd type="none" w="med" len="med"/>
                    </a:lnR>
                    <a:lnT w="9525" cap="flat" cmpd="sng" algn="ctr">
                      <a:solidFill>
                        <a:srgbClr val="B0E02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400">
                          <a:solidFill>
                            <a:srgbClr val="000000"/>
                          </a:solidFill>
                          <a:effectLst/>
                          <a:latin typeface="times new roman" panose="02020603050405020304" pitchFamily="18" charset="0"/>
                        </a:rPr>
                        <a:t>Description</a:t>
                      </a:r>
                    </a:p>
                  </a:txBody>
                  <a:tcPr marL="50145" marR="50145" marT="50145" marB="50145">
                    <a:lnL w="9525" cap="flat" cmpd="sng" algn="ctr">
                      <a:solidFill>
                        <a:srgbClr val="B0E02C"/>
                      </a:solidFill>
                      <a:prstDash val="solid"/>
                      <a:round/>
                      <a:headEnd type="none" w="med" len="med"/>
                      <a:tailEnd type="none" w="med" len="med"/>
                    </a:lnL>
                    <a:lnR w="9525" cap="flat" cmpd="sng" algn="ctr">
                      <a:solidFill>
                        <a:srgbClr val="B0E02C"/>
                      </a:solidFill>
                      <a:prstDash val="solid"/>
                      <a:round/>
                      <a:headEnd type="none" w="med" len="med"/>
                      <a:tailEnd type="none" w="med" len="med"/>
                    </a:lnR>
                    <a:lnT w="9525" cap="flat" cmpd="sng" algn="ctr">
                      <a:solidFill>
                        <a:srgbClr val="B0E02C"/>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1911251659"/>
                  </a:ext>
                </a:extLst>
              </a:tr>
              <a:tr h="548254">
                <a:tc>
                  <a:txBody>
                    <a:bodyPr/>
                    <a:lstStyle/>
                    <a:p>
                      <a:pPr algn="l" fontAlgn="t"/>
                      <a:r>
                        <a:rPr lang="en-IN" sz="1400" dirty="0">
                          <a:solidFill>
                            <a:srgbClr val="000000"/>
                          </a:solidFill>
                          <a:effectLst/>
                          <a:latin typeface="verdana" panose="020B0604030504040204" pitchFamily="34" charset="0"/>
                        </a:rPr>
                        <a:t>public final Class </a:t>
                      </a:r>
                      <a:r>
                        <a:rPr lang="en-IN" sz="1400" dirty="0" err="1">
                          <a:solidFill>
                            <a:srgbClr val="000000"/>
                          </a:solidFill>
                          <a:effectLst/>
                          <a:latin typeface="verdana" panose="020B0604030504040204" pitchFamily="34" charset="0"/>
                        </a:rPr>
                        <a:t>getClass</a:t>
                      </a:r>
                      <a:r>
                        <a:rPr lang="en-IN" sz="1400" dirty="0">
                          <a:solidFill>
                            <a:srgbClr val="000000"/>
                          </a:solidFill>
                          <a:effectLst/>
                          <a:latin typeface="verdana" panose="020B0604030504040204" pitchFamily="34" charset="0"/>
                        </a:rPr>
                        <a: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returns the Class class object of this object. The Class class can further be used to get the metadata of this class.</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948255054"/>
                  </a:ext>
                </a:extLst>
              </a:tr>
              <a:tr h="307557">
                <a:tc>
                  <a:txBody>
                    <a:bodyPr/>
                    <a:lstStyle/>
                    <a:p>
                      <a:pPr algn="l" fontAlgn="t"/>
                      <a:r>
                        <a:rPr lang="en-IN" sz="1400">
                          <a:solidFill>
                            <a:srgbClr val="000000"/>
                          </a:solidFill>
                          <a:effectLst/>
                          <a:latin typeface="verdana" panose="020B0604030504040204" pitchFamily="34" charset="0"/>
                        </a:rPr>
                        <a:t>public int hashCode()</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returns the hashcode number for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845914818"/>
                  </a:ext>
                </a:extLst>
              </a:tr>
              <a:tr h="307557">
                <a:tc>
                  <a:txBody>
                    <a:bodyPr/>
                    <a:lstStyle/>
                    <a:p>
                      <a:pPr algn="l" fontAlgn="t"/>
                      <a:r>
                        <a:rPr lang="en-US" sz="1400">
                          <a:solidFill>
                            <a:srgbClr val="000000"/>
                          </a:solidFill>
                          <a:effectLst/>
                          <a:latin typeface="verdana" panose="020B0604030504040204" pitchFamily="34" charset="0"/>
                        </a:rPr>
                        <a:t>public boolean equals(Object obj)</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compares the given object to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669117112"/>
                  </a:ext>
                </a:extLst>
              </a:tr>
              <a:tr h="307557">
                <a:tc>
                  <a:txBody>
                    <a:bodyPr/>
                    <a:lstStyle/>
                    <a:p>
                      <a:pPr algn="l" fontAlgn="t"/>
                      <a:r>
                        <a:rPr lang="en-US" sz="1400">
                          <a:solidFill>
                            <a:srgbClr val="000000"/>
                          </a:solidFill>
                          <a:effectLst/>
                          <a:latin typeface="verdana" panose="020B0604030504040204" pitchFamily="34" charset="0"/>
                        </a:rPr>
                        <a:t>protected Object clone() throws CloneNotSupportedException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creates and returns the exact copy (clone) of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126775009"/>
                  </a:ext>
                </a:extLst>
              </a:tr>
              <a:tr h="307557">
                <a:tc>
                  <a:txBody>
                    <a:bodyPr/>
                    <a:lstStyle/>
                    <a:p>
                      <a:pPr algn="l" fontAlgn="t"/>
                      <a:r>
                        <a:rPr lang="en-IN" sz="1400">
                          <a:solidFill>
                            <a:srgbClr val="000000"/>
                          </a:solidFill>
                          <a:effectLst/>
                          <a:latin typeface="verdana" panose="020B0604030504040204" pitchFamily="34" charset="0"/>
                        </a:rPr>
                        <a:t>public String toString()</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returns the string representation of this object.</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01837244"/>
                  </a:ext>
                </a:extLst>
              </a:tr>
              <a:tr h="307557">
                <a:tc>
                  <a:txBody>
                    <a:bodyPr/>
                    <a:lstStyle/>
                    <a:p>
                      <a:pPr algn="l" fontAlgn="t"/>
                      <a:r>
                        <a:rPr lang="en-IN" sz="1400" dirty="0">
                          <a:solidFill>
                            <a:srgbClr val="000000"/>
                          </a:solidFill>
                          <a:effectLst/>
                          <a:latin typeface="verdana" panose="020B0604030504040204" pitchFamily="34" charset="0"/>
                        </a:rPr>
                        <a:t>public final void notify()</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wakes up single thread, waiting on this object's monitor.</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52514490"/>
                  </a:ext>
                </a:extLst>
              </a:tr>
              <a:tr h="307557">
                <a:tc>
                  <a:txBody>
                    <a:bodyPr/>
                    <a:lstStyle/>
                    <a:p>
                      <a:pPr algn="l" fontAlgn="t"/>
                      <a:r>
                        <a:rPr lang="en-IN" sz="1400">
                          <a:solidFill>
                            <a:srgbClr val="000000"/>
                          </a:solidFill>
                          <a:effectLst/>
                          <a:latin typeface="verdana" panose="020B0604030504040204" pitchFamily="34" charset="0"/>
                        </a:rPr>
                        <a:t>public final void notifyAll()</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wakes up all the threads, waiting on this object's monitor.</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217674170"/>
                  </a:ext>
                </a:extLst>
              </a:tr>
              <a:tr h="668602">
                <a:tc>
                  <a:txBody>
                    <a:bodyPr/>
                    <a:lstStyle/>
                    <a:p>
                      <a:pPr algn="l" fontAlgn="t"/>
                      <a:r>
                        <a:rPr lang="en-US" sz="1400">
                          <a:solidFill>
                            <a:srgbClr val="000000"/>
                          </a:solidFill>
                          <a:effectLst/>
                          <a:latin typeface="verdana" panose="020B0604030504040204" pitchFamily="34" charset="0"/>
                        </a:rPr>
                        <a:t>public final void wait(long timeout)throws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causes the current thread to wait for the specified milliseconds,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711289720"/>
                  </a:ext>
                </a:extLst>
              </a:tr>
              <a:tr h="668602">
                <a:tc>
                  <a:txBody>
                    <a:bodyPr/>
                    <a:lstStyle/>
                    <a:p>
                      <a:pPr algn="l" fontAlgn="t"/>
                      <a:r>
                        <a:rPr lang="en-US" sz="1400">
                          <a:solidFill>
                            <a:srgbClr val="000000"/>
                          </a:solidFill>
                          <a:effectLst/>
                          <a:latin typeface="verdana" panose="020B0604030504040204" pitchFamily="34" charset="0"/>
                        </a:rPr>
                        <a:t>public final void wait(long timeout,int nanos)throws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a:solidFill>
                            <a:srgbClr val="000000"/>
                          </a:solidFill>
                          <a:effectLst/>
                          <a:latin typeface="verdana" panose="020B0604030504040204" pitchFamily="34" charset="0"/>
                        </a:rPr>
                        <a:t>causes the current thread to wait for the specified milliseconds and nanoseconds,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663414034"/>
                  </a:ext>
                </a:extLst>
              </a:tr>
              <a:tr h="548254">
                <a:tc>
                  <a:txBody>
                    <a:bodyPr/>
                    <a:lstStyle/>
                    <a:p>
                      <a:pPr algn="l" fontAlgn="t"/>
                      <a:r>
                        <a:rPr lang="en-US" sz="1400">
                          <a:solidFill>
                            <a:srgbClr val="000000"/>
                          </a:solidFill>
                          <a:effectLst/>
                          <a:latin typeface="verdana" panose="020B0604030504040204" pitchFamily="34" charset="0"/>
                        </a:rPr>
                        <a:t>public final void wait()throws InterruptedException</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400">
                          <a:solidFill>
                            <a:srgbClr val="000000"/>
                          </a:solidFill>
                          <a:effectLst/>
                          <a:latin typeface="verdana" panose="020B0604030504040204" pitchFamily="34" charset="0"/>
                        </a:rPr>
                        <a:t>causes the current thread to wait, until another thread notifies (invokes notify() or notifyAll() method).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08734810"/>
                  </a:ext>
                </a:extLst>
              </a:tr>
              <a:tr h="427906">
                <a:tc>
                  <a:txBody>
                    <a:bodyPr/>
                    <a:lstStyle/>
                    <a:p>
                      <a:pPr algn="l" fontAlgn="t"/>
                      <a:r>
                        <a:rPr lang="en-US" sz="1400" dirty="0">
                          <a:solidFill>
                            <a:srgbClr val="000000"/>
                          </a:solidFill>
                          <a:effectLst/>
                          <a:latin typeface="verdana" panose="020B0604030504040204" pitchFamily="34" charset="0"/>
                        </a:rPr>
                        <a:t>protected void finalize()throws Throwable</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400" dirty="0">
                          <a:solidFill>
                            <a:srgbClr val="000000"/>
                          </a:solidFill>
                          <a:effectLst/>
                          <a:latin typeface="verdana" panose="020B0604030504040204" pitchFamily="34" charset="0"/>
                        </a:rPr>
                        <a:t>is invoked by the garbage collector before object is being garbage collected.</a:t>
                      </a:r>
                    </a:p>
                  </a:txBody>
                  <a:tcPr marL="33430" marR="33430" marT="33430" marB="3343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66426814"/>
                  </a:ext>
                </a:extLst>
              </a:tr>
            </a:tbl>
          </a:graphicData>
        </a:graphic>
      </p:graphicFrame>
    </p:spTree>
    <p:extLst>
      <p:ext uri="{BB962C8B-B14F-4D97-AF65-F5344CB8AC3E}">
        <p14:creationId xmlns:p14="http://schemas.microsoft.com/office/powerpoint/2010/main" val="2391174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endParaRPr lang="en-IN" dirty="0"/>
          </a:p>
        </p:txBody>
      </p:sp>
      <p:sp>
        <p:nvSpPr>
          <p:cNvPr id="12" name="Content Placeholder 11"/>
          <p:cNvSpPr>
            <a:spLocks noGrp="1"/>
          </p:cNvSpPr>
          <p:nvPr>
            <p:ph idx="1"/>
          </p:nvPr>
        </p:nvSpPr>
        <p:spPr/>
        <p:txBody>
          <a:bodyPr/>
          <a:lstStyle/>
          <a:p>
            <a:pPr algn="just"/>
            <a:r>
              <a:rPr lang="en-US" dirty="0"/>
              <a:t>The interface in java is a mechanism to achieve abstraction.</a:t>
            </a:r>
          </a:p>
          <a:p>
            <a:pPr algn="just"/>
            <a:r>
              <a:rPr lang="en-US" dirty="0"/>
              <a:t>Interfaces can have methods and variables but the methods declared in interface contain only method signature, not body or pure abstract methods.</a:t>
            </a:r>
          </a:p>
          <a:p>
            <a:pPr algn="just"/>
            <a:r>
              <a:rPr lang="en-US" dirty="0"/>
              <a:t>Interface cannot be instantiated like abstract class.</a:t>
            </a:r>
          </a:p>
          <a:p>
            <a:pPr algn="just"/>
            <a:r>
              <a:rPr lang="en-US" dirty="0"/>
              <a:t>Interface is declared by using interface keyword.</a:t>
            </a:r>
          </a:p>
          <a:p>
            <a:pPr algn="just"/>
            <a:r>
              <a:rPr lang="en-US" dirty="0"/>
              <a:t>All the methods in interface are declared with empty body and are public and all fields are public, static and final by default.</a:t>
            </a:r>
          </a:p>
          <a:p>
            <a:pPr algn="just"/>
            <a:r>
              <a:rPr lang="en-US" dirty="0"/>
              <a:t>A class that implement interface must implement all the methods declared in the interface.</a:t>
            </a:r>
            <a:endParaRPr lang="en-IN" dirty="0"/>
          </a:p>
        </p:txBody>
      </p:sp>
    </p:spTree>
    <p:extLst>
      <p:ext uri="{BB962C8B-B14F-4D97-AF65-F5344CB8AC3E}">
        <p14:creationId xmlns:p14="http://schemas.microsoft.com/office/powerpoint/2010/main" val="2867664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Interface</a:t>
            </a:r>
            <a:endParaRPr lang="en-IN" dirty="0"/>
          </a:p>
        </p:txBody>
      </p:sp>
      <p:sp>
        <p:nvSpPr>
          <p:cNvPr id="12" name="Content Placeholder 11"/>
          <p:cNvSpPr>
            <a:spLocks noGrp="1"/>
          </p:cNvSpPr>
          <p:nvPr>
            <p:ph idx="1"/>
          </p:nvPr>
        </p:nvSpPr>
        <p:spPr>
          <a:xfrm>
            <a:off x="691039" y="1009766"/>
            <a:ext cx="11345747" cy="4927622"/>
          </a:xfrm>
        </p:spPr>
        <p:txBody>
          <a:bodyPr/>
          <a:lstStyle/>
          <a:p>
            <a:pPr marL="457200" lvl="1" indent="0">
              <a:buNone/>
            </a:pPr>
            <a:r>
              <a:rPr lang="en-US" dirty="0"/>
              <a:t>interface &lt;</a:t>
            </a:r>
            <a:r>
              <a:rPr lang="en-US" dirty="0" err="1"/>
              <a:t>interface_name</a:t>
            </a:r>
            <a:r>
              <a:rPr lang="en-US" dirty="0"/>
              <a:t>&gt;{  </a:t>
            </a:r>
          </a:p>
          <a:p>
            <a:pPr marL="457200" lvl="1" indent="0">
              <a:buNone/>
            </a:pPr>
            <a:r>
              <a:rPr lang="en-US" dirty="0"/>
              <a:t>     // declare constant fields  default </a:t>
            </a:r>
            <a:r>
              <a:rPr lang="en-IN" b="1" dirty="0"/>
              <a:t>public, static and final </a:t>
            </a:r>
            <a:endParaRPr lang="en-US" dirty="0"/>
          </a:p>
          <a:p>
            <a:pPr marL="457200" lvl="1" indent="0">
              <a:buNone/>
            </a:pPr>
            <a:r>
              <a:rPr lang="en-US" dirty="0"/>
              <a:t>    // declare methods that abstract by default.  </a:t>
            </a:r>
          </a:p>
          <a:p>
            <a:pPr marL="457200" lvl="1" indent="0">
              <a:buNone/>
            </a:pPr>
            <a:r>
              <a:rPr lang="en-US" dirty="0"/>
              <a:t>} </a:t>
            </a:r>
          </a:p>
          <a:p>
            <a:r>
              <a:rPr lang="en-US" dirty="0"/>
              <a:t>An interface extends another interface but a class</a:t>
            </a:r>
            <a:r>
              <a:rPr lang="en-US" b="1" dirty="0"/>
              <a:t> implements </a:t>
            </a:r>
            <a:r>
              <a:rPr lang="en-US" dirty="0"/>
              <a:t>an interface.</a:t>
            </a:r>
            <a:endParaRPr lang="en-IN" dirty="0"/>
          </a:p>
        </p:txBody>
      </p:sp>
      <p:pic>
        <p:nvPicPr>
          <p:cNvPr id="11266" name="Picture 2" descr="relationship between class and interface">
            <a:extLst>
              <a:ext uri="{FF2B5EF4-FFF2-40B4-BE49-F238E27FC236}">
                <a16:creationId xmlns:a16="http://schemas.microsoft.com/office/drawing/2014/main" id="{C8D9BBEF-ECEE-47DC-A5AC-79669344D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3189425"/>
            <a:ext cx="5619750" cy="288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341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80E5-3784-4597-9F96-538226032E31}"/>
              </a:ext>
            </a:extLst>
          </p:cNvPr>
          <p:cNvSpPr>
            <a:spLocks noGrp="1"/>
          </p:cNvSpPr>
          <p:nvPr>
            <p:ph type="title"/>
          </p:nvPr>
        </p:nvSpPr>
        <p:spPr/>
        <p:txBody>
          <a:bodyPr>
            <a:normAutofit/>
          </a:bodyPr>
          <a:lstStyle/>
          <a:p>
            <a:r>
              <a:rPr lang="en-IN" dirty="0"/>
              <a:t>Interface Example 							Cont.</a:t>
            </a:r>
          </a:p>
        </p:txBody>
      </p:sp>
      <p:pic>
        <p:nvPicPr>
          <p:cNvPr id="7" name="Content Placeholder 6">
            <a:extLst>
              <a:ext uri="{FF2B5EF4-FFF2-40B4-BE49-F238E27FC236}">
                <a16:creationId xmlns:a16="http://schemas.microsoft.com/office/drawing/2014/main" id="{FEE104C5-C2F8-4415-B0D5-F66D7EA3167F}"/>
              </a:ext>
            </a:extLst>
          </p:cNvPr>
          <p:cNvPicPr>
            <a:picLocks noGrp="1" noChangeAspect="1"/>
          </p:cNvPicPr>
          <p:nvPr>
            <p:ph idx="1"/>
          </p:nvPr>
        </p:nvPicPr>
        <p:blipFill>
          <a:blip r:embed="rId2"/>
          <a:stretch>
            <a:fillRect/>
          </a:stretch>
        </p:blipFill>
        <p:spPr>
          <a:xfrm>
            <a:off x="228600" y="5181600"/>
            <a:ext cx="7696200" cy="952500"/>
          </a:xfrm>
          <a:prstGeom prst="rect">
            <a:avLst/>
          </a:prstGeom>
        </p:spPr>
      </p:pic>
      <p:pic>
        <p:nvPicPr>
          <p:cNvPr id="6" name="Picture 5">
            <a:extLst>
              <a:ext uri="{FF2B5EF4-FFF2-40B4-BE49-F238E27FC236}">
                <a16:creationId xmlns:a16="http://schemas.microsoft.com/office/drawing/2014/main" id="{8E010660-DA65-4257-90A4-2638B11D0D6B}"/>
              </a:ext>
            </a:extLst>
          </p:cNvPr>
          <p:cNvPicPr>
            <a:picLocks noChangeAspect="1"/>
          </p:cNvPicPr>
          <p:nvPr/>
        </p:nvPicPr>
        <p:blipFill>
          <a:blip r:embed="rId3"/>
          <a:stretch>
            <a:fillRect/>
          </a:stretch>
        </p:blipFill>
        <p:spPr>
          <a:xfrm>
            <a:off x="379199" y="1143000"/>
            <a:ext cx="6372225" cy="3267075"/>
          </a:xfrm>
          <a:prstGeom prst="rect">
            <a:avLst/>
          </a:prstGeom>
        </p:spPr>
      </p:pic>
      <p:sp>
        <p:nvSpPr>
          <p:cNvPr id="8" name="TextBox 7">
            <a:extLst>
              <a:ext uri="{FF2B5EF4-FFF2-40B4-BE49-F238E27FC236}">
                <a16:creationId xmlns:a16="http://schemas.microsoft.com/office/drawing/2014/main" id="{5E30552D-E413-4AD7-8CB0-E7EC44880B94}"/>
              </a:ext>
            </a:extLst>
          </p:cNvPr>
          <p:cNvSpPr txBox="1"/>
          <p:nvPr/>
        </p:nvSpPr>
        <p:spPr>
          <a:xfrm>
            <a:off x="228600" y="4644887"/>
            <a:ext cx="2287801"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89353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Multiple inheritance</a:t>
            </a:r>
            <a:endParaRPr lang="en-IN" dirty="0"/>
          </a:p>
        </p:txBody>
      </p:sp>
      <p:sp>
        <p:nvSpPr>
          <p:cNvPr id="12" name="Content Placeholder 11"/>
          <p:cNvSpPr>
            <a:spLocks noGrp="1"/>
          </p:cNvSpPr>
          <p:nvPr>
            <p:ph idx="1"/>
          </p:nvPr>
        </p:nvSpPr>
        <p:spPr/>
        <p:txBody>
          <a:bodyPr>
            <a:normAutofit fontScale="70000" lnSpcReduction="20000"/>
          </a:bodyPr>
          <a:lstStyle/>
          <a:p>
            <a:pPr marL="0" indent="0">
              <a:buNone/>
            </a:pPr>
            <a:r>
              <a:rPr lang="en-IN" b="1" dirty="0"/>
              <a:t>interface</a:t>
            </a:r>
            <a:r>
              <a:rPr lang="en-IN" dirty="0"/>
              <a:t> Printable{  </a:t>
            </a:r>
          </a:p>
          <a:p>
            <a:pPr marL="0" indent="0">
              <a:buNone/>
            </a:pPr>
            <a:r>
              <a:rPr lang="en-IN" b="1" dirty="0"/>
              <a:t>void</a:t>
            </a:r>
            <a:r>
              <a:rPr lang="en-IN" dirty="0"/>
              <a:t> print();  </a:t>
            </a:r>
          </a:p>
          <a:p>
            <a:pPr marL="0" indent="0">
              <a:buNone/>
            </a:pPr>
            <a:r>
              <a:rPr lang="en-IN" dirty="0"/>
              <a:t>}  </a:t>
            </a:r>
          </a:p>
          <a:p>
            <a:pPr marL="0" indent="0">
              <a:buNone/>
            </a:pPr>
            <a:r>
              <a:rPr lang="en-IN" b="1" dirty="0"/>
              <a:t>interface</a:t>
            </a:r>
            <a:r>
              <a:rPr lang="en-IN" dirty="0"/>
              <a:t> Showable{  </a:t>
            </a:r>
          </a:p>
          <a:p>
            <a:pPr marL="0" indent="0">
              <a:buNone/>
            </a:pPr>
            <a:r>
              <a:rPr lang="en-IN" b="1" dirty="0"/>
              <a:t>void</a:t>
            </a:r>
            <a:r>
              <a:rPr lang="en-IN" dirty="0"/>
              <a:t> print();  </a:t>
            </a:r>
          </a:p>
          <a:p>
            <a:pPr marL="0" indent="0">
              <a:buNone/>
            </a:pPr>
            <a:r>
              <a:rPr lang="en-IN" dirty="0"/>
              <a:t>}  </a:t>
            </a:r>
          </a:p>
          <a:p>
            <a:pPr marL="0" indent="0">
              <a:buNone/>
            </a:pPr>
            <a:r>
              <a:rPr lang="en-IN" dirty="0"/>
              <a:t>  </a:t>
            </a:r>
          </a:p>
          <a:p>
            <a:pPr marL="0" indent="0">
              <a:buNone/>
            </a:pPr>
            <a:r>
              <a:rPr lang="en-IN" b="1" dirty="0"/>
              <a:t>class</a:t>
            </a:r>
            <a:r>
              <a:rPr lang="en-IN" dirty="0"/>
              <a:t> </a:t>
            </a:r>
            <a:r>
              <a:rPr lang="en-IN" dirty="0" err="1"/>
              <a:t>TestInterface</a:t>
            </a:r>
            <a:r>
              <a:rPr lang="en-IN" dirty="0"/>
              <a:t>  </a:t>
            </a:r>
            <a:r>
              <a:rPr lang="en-IN" b="1" dirty="0"/>
              <a:t>implements</a:t>
            </a:r>
            <a:r>
              <a:rPr lang="en-IN" dirty="0"/>
              <a:t> Printable, Showable{  </a:t>
            </a:r>
          </a:p>
          <a:p>
            <a:pPr marL="0" indent="0">
              <a:buNone/>
            </a:pPr>
            <a:r>
              <a:rPr lang="en-IN" b="1" dirty="0"/>
              <a:t>public</a:t>
            </a:r>
            <a:r>
              <a:rPr lang="en-IN" dirty="0"/>
              <a:t> </a:t>
            </a:r>
            <a:r>
              <a:rPr lang="en-IN" b="1" dirty="0"/>
              <a:t>void</a:t>
            </a:r>
            <a:r>
              <a:rPr lang="en-IN" dirty="0"/>
              <a:t> print( ){  </a:t>
            </a:r>
            <a:r>
              <a:rPr lang="en-IN" dirty="0" err="1"/>
              <a:t>System.out.println</a:t>
            </a:r>
            <a:r>
              <a:rPr lang="en-IN" dirty="0"/>
              <a:t>(“print method") ;  }  </a:t>
            </a:r>
          </a:p>
          <a:p>
            <a:pPr marL="0" indent="0">
              <a:buNone/>
            </a:pPr>
            <a:r>
              <a:rPr lang="en-IN" b="1" dirty="0"/>
              <a:t>public</a:t>
            </a:r>
            <a:r>
              <a:rPr lang="en-IN" dirty="0"/>
              <a:t> </a:t>
            </a:r>
            <a:r>
              <a:rPr lang="en-IN" b="1" dirty="0"/>
              <a:t>static</a:t>
            </a:r>
            <a:r>
              <a:rPr lang="en-IN" dirty="0"/>
              <a:t> </a:t>
            </a:r>
            <a:r>
              <a:rPr lang="en-IN" b="1" dirty="0"/>
              <a:t>void</a:t>
            </a:r>
            <a:r>
              <a:rPr lang="en-IN" dirty="0"/>
              <a:t> main(String </a:t>
            </a:r>
            <a:r>
              <a:rPr lang="en-IN" dirty="0" err="1"/>
              <a:t>args</a:t>
            </a:r>
            <a:r>
              <a:rPr lang="en-IN" dirty="0"/>
              <a:t>[]){  </a:t>
            </a:r>
          </a:p>
          <a:p>
            <a:pPr marL="0" indent="0">
              <a:buNone/>
            </a:pPr>
            <a:r>
              <a:rPr lang="en-IN" dirty="0" err="1"/>
              <a:t>TestInterface</a:t>
            </a:r>
            <a:r>
              <a:rPr lang="en-IN" dirty="0"/>
              <a:t> </a:t>
            </a:r>
            <a:r>
              <a:rPr lang="en-IN" dirty="0" err="1"/>
              <a:t>testInterface</a:t>
            </a:r>
            <a:r>
              <a:rPr lang="en-IN" dirty="0"/>
              <a:t> = </a:t>
            </a:r>
            <a:r>
              <a:rPr lang="en-IN" b="1" dirty="0"/>
              <a:t>new</a:t>
            </a:r>
            <a:r>
              <a:rPr lang="en-IN" dirty="0"/>
              <a:t> </a:t>
            </a:r>
            <a:r>
              <a:rPr lang="en-IN" dirty="0" err="1"/>
              <a:t>TestInterface</a:t>
            </a:r>
            <a:r>
              <a:rPr lang="en-IN" dirty="0"/>
              <a:t>();  </a:t>
            </a:r>
          </a:p>
          <a:p>
            <a:pPr marL="0" indent="0">
              <a:buNone/>
            </a:pPr>
            <a:r>
              <a:rPr lang="en-IN" dirty="0" err="1"/>
              <a:t>testInterface.print</a:t>
            </a:r>
            <a:r>
              <a:rPr lang="en-IN" dirty="0"/>
              <a:t>();  	// print method </a:t>
            </a:r>
          </a:p>
          <a:p>
            <a:pPr marL="0" indent="0">
              <a:buNone/>
            </a:pPr>
            <a:r>
              <a:rPr lang="en-IN" dirty="0"/>
              <a:t> }  </a:t>
            </a:r>
          </a:p>
          <a:p>
            <a:pPr marL="0" indent="0">
              <a:buNone/>
            </a:pPr>
            <a:r>
              <a:rPr lang="en-IN" dirty="0"/>
              <a:t>}  </a:t>
            </a:r>
          </a:p>
          <a:p>
            <a:endParaRPr lang="en-IN" dirty="0"/>
          </a:p>
        </p:txBody>
      </p:sp>
    </p:spTree>
    <p:extLst>
      <p:ext uri="{BB962C8B-B14F-4D97-AF65-F5344CB8AC3E}">
        <p14:creationId xmlns:p14="http://schemas.microsoft.com/office/powerpoint/2010/main" val="398556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Marker interfaces</a:t>
            </a:r>
            <a:endParaRPr lang="en-IN" dirty="0"/>
          </a:p>
        </p:txBody>
      </p:sp>
      <p:sp>
        <p:nvSpPr>
          <p:cNvPr id="12" name="Content Placeholder 11"/>
          <p:cNvSpPr>
            <a:spLocks noGrp="1"/>
          </p:cNvSpPr>
          <p:nvPr>
            <p:ph idx="1"/>
          </p:nvPr>
        </p:nvSpPr>
        <p:spPr/>
        <p:txBody>
          <a:bodyPr/>
          <a:lstStyle/>
          <a:p>
            <a:r>
              <a:rPr lang="en-US" dirty="0"/>
              <a:t>Interfaces that do not have any methods or constants are called Marker interfaces.</a:t>
            </a:r>
          </a:p>
          <a:p>
            <a:r>
              <a:rPr lang="en-US" dirty="0"/>
              <a:t>Marker interfaces are used to tag a class so that the class is of the interface type.</a:t>
            </a:r>
          </a:p>
          <a:p>
            <a:r>
              <a:rPr lang="en-US" dirty="0"/>
              <a:t>Some examples of marker interface in JSE are:</a:t>
            </a:r>
          </a:p>
          <a:p>
            <a:pPr lvl="1"/>
            <a:r>
              <a:rPr lang="en-US" dirty="0"/>
              <a:t>Cloneable</a:t>
            </a:r>
          </a:p>
          <a:p>
            <a:pPr lvl="1"/>
            <a:r>
              <a:rPr lang="en-US" dirty="0"/>
              <a:t>Serializable</a:t>
            </a:r>
          </a:p>
          <a:p>
            <a:pPr lvl="1"/>
            <a:r>
              <a:rPr lang="en-US" dirty="0"/>
              <a:t>Remote</a:t>
            </a:r>
            <a:endParaRPr lang="en-IN" dirty="0"/>
          </a:p>
        </p:txBody>
      </p:sp>
    </p:spTree>
    <p:extLst>
      <p:ext uri="{BB962C8B-B14F-4D97-AF65-F5344CB8AC3E}">
        <p14:creationId xmlns:p14="http://schemas.microsoft.com/office/powerpoint/2010/main" val="1905208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8 Default Method in Interface</a:t>
            </a:r>
            <a:endParaRPr lang="en-IN" dirty="0"/>
          </a:p>
        </p:txBody>
      </p:sp>
      <p:sp>
        <p:nvSpPr>
          <p:cNvPr id="12" name="Content Placeholder 11"/>
          <p:cNvSpPr>
            <a:spLocks noGrp="1"/>
          </p:cNvSpPr>
          <p:nvPr>
            <p:ph idx="1"/>
          </p:nvPr>
        </p:nvSpPr>
        <p:spPr/>
        <p:txBody>
          <a:bodyPr>
            <a:normAutofit fontScale="92500" lnSpcReduction="20000"/>
          </a:bodyPr>
          <a:lstStyle/>
          <a:p>
            <a:r>
              <a:rPr lang="en-US" dirty="0"/>
              <a:t>Java 8, we can have method body in interface. But we need to make it default method.</a:t>
            </a:r>
          </a:p>
          <a:p>
            <a:pPr marL="457200" lvl="1" indent="0">
              <a:buNone/>
            </a:pPr>
            <a:r>
              <a:rPr lang="en-IN" b="1" dirty="0"/>
              <a:t>interface</a:t>
            </a:r>
            <a:r>
              <a:rPr lang="en-IN" dirty="0"/>
              <a:t> Drawable{  </a:t>
            </a:r>
          </a:p>
          <a:p>
            <a:pPr marL="457200" lvl="1" indent="0">
              <a:buNone/>
            </a:pPr>
            <a:r>
              <a:rPr lang="en-IN" dirty="0"/>
              <a:t>void draw();  </a:t>
            </a:r>
          </a:p>
          <a:p>
            <a:pPr marL="457200" lvl="1" indent="0">
              <a:buNone/>
            </a:pPr>
            <a:r>
              <a:rPr lang="en-IN" b="1" dirty="0"/>
              <a:t>default</a:t>
            </a:r>
            <a:r>
              <a:rPr lang="en-IN" dirty="0"/>
              <a:t> </a:t>
            </a:r>
            <a:r>
              <a:rPr lang="en-IN" b="1" dirty="0"/>
              <a:t>void</a:t>
            </a:r>
            <a:r>
              <a:rPr lang="en-IN" dirty="0"/>
              <a:t> </a:t>
            </a:r>
            <a:r>
              <a:rPr lang="en-IN" dirty="0" err="1"/>
              <a:t>msg</a:t>
            </a:r>
            <a:r>
              <a:rPr lang="en-IN" dirty="0"/>
              <a:t>( )  {    </a:t>
            </a:r>
            <a:r>
              <a:rPr lang="en-IN" dirty="0" err="1"/>
              <a:t>System.out.println</a:t>
            </a:r>
            <a:r>
              <a:rPr lang="en-IN" dirty="0"/>
              <a:t> ("default method");     }  </a:t>
            </a:r>
          </a:p>
          <a:p>
            <a:pPr marL="457200" lvl="1" indent="0">
              <a:buNone/>
            </a:pPr>
            <a:r>
              <a:rPr lang="en-IN" dirty="0"/>
              <a:t>}  </a:t>
            </a:r>
          </a:p>
          <a:p>
            <a:pPr marL="457200" lvl="1" indent="0">
              <a:buNone/>
            </a:pPr>
            <a:r>
              <a:rPr lang="en-IN" dirty="0"/>
              <a:t>class Rectangle </a:t>
            </a:r>
            <a:r>
              <a:rPr lang="en-IN" b="1" dirty="0"/>
              <a:t>implements</a:t>
            </a:r>
            <a:r>
              <a:rPr lang="en-IN" dirty="0"/>
              <a:t> Drawable{  </a:t>
            </a:r>
          </a:p>
          <a:p>
            <a:pPr marL="457200" lvl="1" indent="0">
              <a:buNone/>
            </a:pPr>
            <a:r>
              <a:rPr lang="en-IN" dirty="0"/>
              <a:t>public void draw( )  {    </a:t>
            </a:r>
            <a:r>
              <a:rPr lang="en-IN" dirty="0" err="1"/>
              <a:t>System.out.println</a:t>
            </a:r>
            <a:r>
              <a:rPr lang="en-IN" dirty="0"/>
              <a:t> ("drawing rectangle");  }  </a:t>
            </a:r>
          </a:p>
          <a:p>
            <a:pPr marL="457200" lvl="1" indent="0">
              <a:buNone/>
            </a:pPr>
            <a:r>
              <a:rPr lang="en-IN" dirty="0"/>
              <a:t>}  </a:t>
            </a:r>
          </a:p>
          <a:p>
            <a:pPr marL="457200" lvl="1" indent="0">
              <a:buNone/>
            </a:pPr>
            <a:r>
              <a:rPr lang="en-IN" b="1" dirty="0"/>
              <a:t>class</a:t>
            </a:r>
            <a:r>
              <a:rPr lang="en-IN" dirty="0"/>
              <a:t> </a:t>
            </a:r>
            <a:r>
              <a:rPr lang="en-IN" dirty="0" err="1"/>
              <a:t>TestInterfaceDefault</a:t>
            </a:r>
            <a:r>
              <a:rPr lang="en-IN" dirty="0"/>
              <a:t>{  </a:t>
            </a:r>
          </a:p>
          <a:p>
            <a:pPr marL="457200" lvl="1" indent="0">
              <a:buNone/>
            </a:pPr>
            <a:r>
              <a:rPr lang="en-IN" dirty="0"/>
              <a:t>public static void main(String </a:t>
            </a:r>
            <a:r>
              <a:rPr lang="en-IN" dirty="0" err="1"/>
              <a:t>args</a:t>
            </a:r>
            <a:r>
              <a:rPr lang="en-IN" dirty="0"/>
              <a:t>[]){  </a:t>
            </a:r>
          </a:p>
          <a:p>
            <a:pPr marL="457200" lvl="1" indent="0">
              <a:buNone/>
            </a:pPr>
            <a:r>
              <a:rPr lang="en-IN" dirty="0"/>
              <a:t>Drawable drawable=</a:t>
            </a:r>
            <a:r>
              <a:rPr lang="en-IN" b="1" dirty="0"/>
              <a:t>new</a:t>
            </a:r>
            <a:r>
              <a:rPr lang="en-IN" dirty="0"/>
              <a:t> Rectangle();  </a:t>
            </a:r>
          </a:p>
          <a:p>
            <a:pPr marL="457200" lvl="1" indent="0">
              <a:buNone/>
            </a:pPr>
            <a:r>
              <a:rPr lang="en-IN" dirty="0" err="1"/>
              <a:t>drawable.draw</a:t>
            </a:r>
            <a:r>
              <a:rPr lang="en-IN" dirty="0"/>
              <a:t>( );  		// drawing rectangle</a:t>
            </a:r>
          </a:p>
          <a:p>
            <a:pPr marL="457200" lvl="1" indent="0">
              <a:buNone/>
            </a:pPr>
            <a:r>
              <a:rPr lang="en-IN" dirty="0"/>
              <a:t>drawable.</a:t>
            </a:r>
            <a:r>
              <a:rPr lang="en-IN" b="1" dirty="0"/>
              <a:t>msg</a:t>
            </a:r>
            <a:r>
              <a:rPr lang="en-IN" dirty="0"/>
              <a:t>( );  		// default method</a:t>
            </a:r>
          </a:p>
          <a:p>
            <a:pPr marL="457200" lvl="1" indent="0">
              <a:buNone/>
            </a:pPr>
            <a:r>
              <a:rPr lang="en-IN" dirty="0"/>
              <a:t>}}  </a:t>
            </a:r>
          </a:p>
          <a:p>
            <a:endParaRPr lang="en-IN" dirty="0"/>
          </a:p>
        </p:txBody>
      </p:sp>
    </p:spTree>
    <p:extLst>
      <p:ext uri="{BB962C8B-B14F-4D97-AF65-F5344CB8AC3E}">
        <p14:creationId xmlns:p14="http://schemas.microsoft.com/office/powerpoint/2010/main" val="1750006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Difference between abstract class and interface</a:t>
            </a:r>
            <a:endParaRPr lang="en-IN" dirty="0"/>
          </a:p>
        </p:txBody>
      </p:sp>
      <p:graphicFrame>
        <p:nvGraphicFramePr>
          <p:cNvPr id="3" name="Content Placeholder 2">
            <a:extLst>
              <a:ext uri="{FF2B5EF4-FFF2-40B4-BE49-F238E27FC236}">
                <a16:creationId xmlns:a16="http://schemas.microsoft.com/office/drawing/2014/main" id="{3557C3FC-2A9B-422A-B7B8-9706AD985E3D}"/>
              </a:ext>
            </a:extLst>
          </p:cNvPr>
          <p:cNvGraphicFramePr>
            <a:graphicFrameLocks noGrp="1"/>
          </p:cNvGraphicFramePr>
          <p:nvPr>
            <p:ph idx="1"/>
            <p:extLst>
              <p:ext uri="{D42A27DB-BD31-4B8C-83A1-F6EECF244321}">
                <p14:modId xmlns:p14="http://schemas.microsoft.com/office/powerpoint/2010/main" val="1681934169"/>
              </p:ext>
            </p:extLst>
          </p:nvPr>
        </p:nvGraphicFramePr>
        <p:xfrm>
          <a:off x="0" y="0"/>
          <a:ext cx="12192000" cy="6857998"/>
        </p:xfrm>
        <a:graphic>
          <a:graphicData uri="http://schemas.openxmlformats.org/drawingml/2006/table">
            <a:tbl>
              <a:tblPr/>
              <a:tblGrid>
                <a:gridCol w="6096000">
                  <a:extLst>
                    <a:ext uri="{9D8B030D-6E8A-4147-A177-3AD203B41FA5}">
                      <a16:colId xmlns:a16="http://schemas.microsoft.com/office/drawing/2014/main" val="1866161517"/>
                    </a:ext>
                  </a:extLst>
                </a:gridCol>
                <a:gridCol w="6096000">
                  <a:extLst>
                    <a:ext uri="{9D8B030D-6E8A-4147-A177-3AD203B41FA5}">
                      <a16:colId xmlns:a16="http://schemas.microsoft.com/office/drawing/2014/main" val="13960881"/>
                    </a:ext>
                  </a:extLst>
                </a:gridCol>
              </a:tblGrid>
              <a:tr h="472865">
                <a:tc>
                  <a:txBody>
                    <a:bodyPr/>
                    <a:lstStyle/>
                    <a:p>
                      <a:pPr algn="l" fontAlgn="t"/>
                      <a:r>
                        <a:rPr lang="en-IN" sz="1600" b="1" dirty="0">
                          <a:solidFill>
                            <a:srgbClr val="000000"/>
                          </a:solidFill>
                          <a:effectLst/>
                          <a:latin typeface="times new roman" panose="02020603050405020304" pitchFamily="18" charset="0"/>
                        </a:rPr>
                        <a:t>Abstract class</a:t>
                      </a:r>
                    </a:p>
                  </a:txBody>
                  <a:tcPr marL="60685" marR="60685" marT="60685" marB="60685">
                    <a:lnL w="9525" cap="flat" cmpd="sng" algn="ctr">
                      <a:solidFill>
                        <a:srgbClr val="E02E89"/>
                      </a:solidFill>
                      <a:prstDash val="solid"/>
                      <a:round/>
                      <a:headEnd type="none" w="med" len="med"/>
                      <a:tailEnd type="none" w="med" len="med"/>
                    </a:lnL>
                    <a:lnR w="9525" cap="flat" cmpd="sng" algn="ctr">
                      <a:solidFill>
                        <a:srgbClr val="E02E89"/>
                      </a:solidFill>
                      <a:prstDash val="solid"/>
                      <a:round/>
                      <a:headEnd type="none" w="med" len="med"/>
                      <a:tailEnd type="none" w="med" len="med"/>
                    </a:lnR>
                    <a:lnT w="9525" cap="flat" cmpd="sng" algn="ctr">
                      <a:solidFill>
                        <a:srgbClr val="E02E8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1600" b="1" dirty="0">
                          <a:solidFill>
                            <a:srgbClr val="000000"/>
                          </a:solidFill>
                          <a:effectLst/>
                          <a:latin typeface="times new roman" panose="02020603050405020304" pitchFamily="18" charset="0"/>
                        </a:rPr>
                        <a:t>Interface</a:t>
                      </a:r>
                    </a:p>
                  </a:txBody>
                  <a:tcPr marL="60685" marR="60685" marT="60685" marB="60685">
                    <a:lnL w="9525" cap="flat" cmpd="sng" algn="ctr">
                      <a:solidFill>
                        <a:srgbClr val="E02E89"/>
                      </a:solidFill>
                      <a:prstDash val="solid"/>
                      <a:round/>
                      <a:headEnd type="none" w="med" len="med"/>
                      <a:tailEnd type="none" w="med" len="med"/>
                    </a:lnL>
                    <a:lnR w="9525" cap="flat" cmpd="sng" algn="ctr">
                      <a:solidFill>
                        <a:srgbClr val="E02E89"/>
                      </a:solidFill>
                      <a:prstDash val="solid"/>
                      <a:round/>
                      <a:headEnd type="none" w="med" len="med"/>
                      <a:tailEnd type="none" w="med" len="med"/>
                    </a:lnR>
                    <a:lnT w="9525" cap="flat" cmpd="sng" algn="ctr">
                      <a:solidFill>
                        <a:srgbClr val="E02E89"/>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988184404"/>
                  </a:ext>
                </a:extLst>
              </a:tr>
              <a:tr h="859067">
                <a:tc>
                  <a:txBody>
                    <a:bodyPr/>
                    <a:lstStyle/>
                    <a:p>
                      <a:pPr algn="l" fontAlgn="t"/>
                      <a:r>
                        <a:rPr lang="en-US" sz="1400" dirty="0">
                          <a:solidFill>
                            <a:srgbClr val="000000"/>
                          </a:solidFill>
                          <a:effectLst/>
                          <a:latin typeface="verdana" panose="020B0604030504040204" pitchFamily="34" charset="0"/>
                        </a:rPr>
                        <a:t>1) Abstract class can </a:t>
                      </a:r>
                      <a:r>
                        <a:rPr lang="en-US" sz="1400" b="1" dirty="0">
                          <a:solidFill>
                            <a:srgbClr val="2F4F4F"/>
                          </a:solidFill>
                          <a:effectLst/>
                          <a:latin typeface="verdana" panose="020B0604030504040204" pitchFamily="34" charset="0"/>
                        </a:rPr>
                        <a:t>have abstract and non-abstract </a:t>
                      </a:r>
                      <a:r>
                        <a:rPr lang="en-US" sz="1400" dirty="0">
                          <a:solidFill>
                            <a:srgbClr val="000000"/>
                          </a:solidFill>
                          <a:effectLst/>
                          <a:latin typeface="verdana" panose="020B0604030504040204" pitchFamily="34" charset="0"/>
                        </a:rPr>
                        <a:t>methods.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Interface can have </a:t>
                      </a:r>
                      <a:r>
                        <a:rPr lang="en-US" sz="1400" b="1" dirty="0">
                          <a:solidFill>
                            <a:srgbClr val="2F4F4F"/>
                          </a:solidFill>
                          <a:effectLst/>
                          <a:latin typeface="verdana"/>
                        </a:rPr>
                        <a:t>only abstract</a:t>
                      </a:r>
                      <a:r>
                        <a:rPr lang="en-US" sz="1400" dirty="0">
                          <a:solidFill>
                            <a:srgbClr val="000000"/>
                          </a:solidFill>
                          <a:effectLst/>
                          <a:latin typeface="verdana"/>
                        </a:rPr>
                        <a:t> methods. Since Java 8, it can have </a:t>
                      </a:r>
                      <a:r>
                        <a:rPr lang="en-US" sz="1400" b="1" dirty="0">
                          <a:solidFill>
                            <a:srgbClr val="2F4F4F"/>
                          </a:solidFill>
                          <a:effectLst/>
                          <a:latin typeface="verdana"/>
                        </a:rPr>
                        <a:t>default and static methods</a:t>
                      </a:r>
                      <a:r>
                        <a:rPr lang="en-US" sz="1400" dirty="0">
                          <a:solidFill>
                            <a:srgbClr val="000000"/>
                          </a:solidFill>
                          <a:effectLst/>
                          <a:latin typeface="verdana"/>
                        </a:rPr>
                        <a:t> also.</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97954074"/>
                  </a:ext>
                </a:extLst>
              </a:tr>
              <a:tr h="481916">
                <a:tc>
                  <a:txBody>
                    <a:bodyPr/>
                    <a:lstStyle/>
                    <a:p>
                      <a:pPr algn="l" fontAlgn="t"/>
                      <a:r>
                        <a:rPr lang="en-US" sz="1400" dirty="0">
                          <a:solidFill>
                            <a:srgbClr val="000000"/>
                          </a:solidFill>
                          <a:effectLst/>
                          <a:latin typeface="verdana"/>
                        </a:rPr>
                        <a:t>2) Abstract class </a:t>
                      </a:r>
                      <a:r>
                        <a:rPr lang="en-US" sz="1400" b="1" dirty="0">
                          <a:solidFill>
                            <a:srgbClr val="2F4F4F"/>
                          </a:solidFill>
                          <a:effectLst/>
                          <a:latin typeface="verdana"/>
                        </a:rPr>
                        <a:t>doesn't support multiple inheritance</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IN" sz="1400" dirty="0">
                          <a:solidFill>
                            <a:srgbClr val="000000"/>
                          </a:solidFill>
                          <a:effectLst/>
                          <a:latin typeface="verdana"/>
                        </a:rPr>
                        <a:t>Interface </a:t>
                      </a:r>
                      <a:r>
                        <a:rPr lang="en-IN" sz="1400" b="1" dirty="0">
                          <a:solidFill>
                            <a:srgbClr val="2F4F4F"/>
                          </a:solidFill>
                          <a:effectLst/>
                          <a:latin typeface="verdana"/>
                        </a:rPr>
                        <a:t>supports multiple inheritance</a:t>
                      </a:r>
                      <a:r>
                        <a:rPr lang="en-IN"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987831780"/>
                  </a:ext>
                </a:extLst>
              </a:tr>
              <a:tr h="670491">
                <a:tc>
                  <a:txBody>
                    <a:bodyPr/>
                    <a:lstStyle/>
                    <a:p>
                      <a:pPr algn="l" fontAlgn="t"/>
                      <a:r>
                        <a:rPr lang="en-US" sz="1400" dirty="0">
                          <a:solidFill>
                            <a:srgbClr val="000000"/>
                          </a:solidFill>
                          <a:effectLst/>
                          <a:latin typeface="verdana"/>
                        </a:rPr>
                        <a:t>3) Abstract class </a:t>
                      </a:r>
                      <a:r>
                        <a:rPr lang="en-US" sz="1400" b="1" dirty="0">
                          <a:solidFill>
                            <a:srgbClr val="2F4F4F"/>
                          </a:solidFill>
                          <a:effectLst/>
                          <a:latin typeface="verdana"/>
                        </a:rPr>
                        <a:t>can have final, non-final, static and non-static variables</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Interface has </a:t>
                      </a:r>
                      <a:r>
                        <a:rPr lang="en-US" sz="1400" b="1" dirty="0">
                          <a:solidFill>
                            <a:srgbClr val="2F4F4F"/>
                          </a:solidFill>
                          <a:effectLst/>
                          <a:latin typeface="verdana"/>
                        </a:rPr>
                        <a:t>only static and final variables</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74356532"/>
                  </a:ext>
                </a:extLst>
              </a:tr>
              <a:tr h="670491">
                <a:tc>
                  <a:txBody>
                    <a:bodyPr/>
                    <a:lstStyle/>
                    <a:p>
                      <a:pPr algn="l" fontAlgn="t"/>
                      <a:r>
                        <a:rPr lang="en-US" sz="1400" dirty="0">
                          <a:solidFill>
                            <a:srgbClr val="000000"/>
                          </a:solidFill>
                          <a:effectLst/>
                          <a:latin typeface="verdana"/>
                        </a:rPr>
                        <a:t>4) Abstract class </a:t>
                      </a:r>
                      <a:r>
                        <a:rPr lang="en-US" sz="1400" b="1" dirty="0">
                          <a:solidFill>
                            <a:srgbClr val="2F4F4F"/>
                          </a:solidFill>
                          <a:effectLst/>
                          <a:latin typeface="verdana"/>
                        </a:rPr>
                        <a:t>can provide the implementation of interface</a:t>
                      </a: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panose="020B0604030504040204" pitchFamily="34" charset="0"/>
                        </a:rPr>
                        <a:t>Interface </a:t>
                      </a:r>
                      <a:r>
                        <a:rPr lang="en-US" sz="1400" b="1" dirty="0">
                          <a:solidFill>
                            <a:srgbClr val="2F4F4F"/>
                          </a:solidFill>
                          <a:effectLst/>
                          <a:latin typeface="verdana" panose="020B0604030504040204" pitchFamily="34" charset="0"/>
                        </a:rPr>
                        <a:t>can't provide the implementation of abstract class</a:t>
                      </a:r>
                      <a:r>
                        <a:rPr lang="en-US" sz="1400" dirty="0">
                          <a:solidFill>
                            <a:srgbClr val="000000"/>
                          </a:solidFill>
                          <a:effectLst/>
                          <a:latin typeface="verdana" panose="020B0604030504040204" pitchFamily="34" charset="0"/>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695572815"/>
                  </a:ext>
                </a:extLst>
              </a:tr>
              <a:tr h="481916">
                <a:tc>
                  <a:txBody>
                    <a:bodyPr/>
                    <a:lstStyle/>
                    <a:p>
                      <a:pPr algn="l" fontAlgn="t"/>
                      <a:r>
                        <a:rPr lang="en-US" sz="1400" dirty="0">
                          <a:solidFill>
                            <a:srgbClr val="000000"/>
                          </a:solidFill>
                          <a:effectLst/>
                          <a:latin typeface="verdana"/>
                        </a:rPr>
                        <a:t>5) The </a:t>
                      </a:r>
                      <a:r>
                        <a:rPr lang="en-US" sz="1400" b="1" dirty="0">
                          <a:solidFill>
                            <a:srgbClr val="2F4F4F"/>
                          </a:solidFill>
                          <a:effectLst/>
                          <a:latin typeface="verdana"/>
                        </a:rPr>
                        <a:t>abstract keyword</a:t>
                      </a:r>
                      <a:r>
                        <a:rPr lang="en-US" sz="1400" dirty="0">
                          <a:solidFill>
                            <a:srgbClr val="000000"/>
                          </a:solidFill>
                          <a:effectLst/>
                          <a:latin typeface="verdana"/>
                        </a:rPr>
                        <a:t> is used to declare abstract class.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The </a:t>
                      </a:r>
                      <a:r>
                        <a:rPr lang="en-US" sz="1400" b="1" dirty="0">
                          <a:solidFill>
                            <a:srgbClr val="2F4F4F"/>
                          </a:solidFill>
                          <a:effectLst/>
                          <a:latin typeface="verdana"/>
                        </a:rPr>
                        <a:t>interface keyword</a:t>
                      </a:r>
                      <a:r>
                        <a:rPr lang="en-US" sz="1400" dirty="0">
                          <a:solidFill>
                            <a:srgbClr val="000000"/>
                          </a:solidFill>
                          <a:effectLst/>
                          <a:latin typeface="verdana"/>
                        </a:rPr>
                        <a:t> is used to declare interface.</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027709519"/>
                  </a:ext>
                </a:extLst>
              </a:tr>
              <a:tr h="670491">
                <a:tc>
                  <a:txBody>
                    <a:bodyPr/>
                    <a:lstStyle/>
                    <a:p>
                      <a:pPr algn="l" fontAlgn="t"/>
                      <a:r>
                        <a:rPr lang="en-US" sz="1400" dirty="0">
                          <a:solidFill>
                            <a:srgbClr val="000000"/>
                          </a:solidFill>
                          <a:effectLst/>
                          <a:latin typeface="verdana" panose="020B0604030504040204" pitchFamily="34" charset="0"/>
                        </a:rPr>
                        <a:t>6) An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extend another Java class and implement multiple Java interfaces.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a:rPr>
                        <a:t>An </a:t>
                      </a:r>
                      <a:r>
                        <a:rPr lang="en-US" sz="1400" b="1" dirty="0">
                          <a:solidFill>
                            <a:srgbClr val="2F4F4F"/>
                          </a:solidFill>
                          <a:effectLst/>
                          <a:latin typeface="verdana"/>
                        </a:rPr>
                        <a:t>interface</a:t>
                      </a:r>
                      <a:r>
                        <a:rPr lang="en-US" sz="1400" dirty="0">
                          <a:solidFill>
                            <a:srgbClr val="000000"/>
                          </a:solidFill>
                          <a:effectLst/>
                          <a:latin typeface="verdana"/>
                        </a:rPr>
                        <a:t> can extend another Java interface only.</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69178756"/>
                  </a:ext>
                </a:extLst>
              </a:tr>
              <a:tr h="670491">
                <a:tc>
                  <a:txBody>
                    <a:bodyPr/>
                    <a:lstStyle/>
                    <a:p>
                      <a:pPr algn="l" fontAlgn="t"/>
                      <a:r>
                        <a:rPr lang="en-US" sz="1400" dirty="0">
                          <a:solidFill>
                            <a:srgbClr val="000000"/>
                          </a:solidFill>
                          <a:effectLst/>
                          <a:latin typeface="verdana" panose="020B0604030504040204" pitchFamily="34" charset="0"/>
                        </a:rPr>
                        <a:t>7) An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be extended using keyword ?extends?.</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dirty="0">
                          <a:solidFill>
                            <a:srgbClr val="000000"/>
                          </a:solidFill>
                          <a:effectLst/>
                          <a:latin typeface="verdana"/>
                        </a:rPr>
                        <a:t>An </a:t>
                      </a:r>
                      <a:r>
                        <a:rPr lang="en-US" sz="1400" b="1" dirty="0">
                          <a:solidFill>
                            <a:srgbClr val="2F4F4F"/>
                          </a:solidFill>
                          <a:effectLst/>
                          <a:latin typeface="verdana"/>
                        </a:rPr>
                        <a:t>interface class</a:t>
                      </a:r>
                      <a:r>
                        <a:rPr lang="en-US" sz="1400" dirty="0">
                          <a:solidFill>
                            <a:srgbClr val="000000"/>
                          </a:solidFill>
                          <a:effectLst/>
                          <a:latin typeface="verdana"/>
                        </a:rPr>
                        <a:t> an be implemented using keyword </a:t>
                      </a:r>
                      <a:r>
                        <a:rPr lang="en-US" sz="1400">
                          <a:solidFill>
                            <a:srgbClr val="000000"/>
                          </a:solidFill>
                          <a:effectLst/>
                          <a:latin typeface="verdana"/>
                        </a:rPr>
                        <a:t>implements.</a:t>
                      </a:r>
                      <a:endParaRPr lang="en-US" sz="1400" dirty="0">
                        <a:solidFill>
                          <a:srgbClr val="000000"/>
                        </a:solidFill>
                        <a:effectLst/>
                        <a:latin typeface="verdana"/>
                      </a:endParaRP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284597316"/>
                  </a:ext>
                </a:extLst>
              </a:tr>
              <a:tr h="670491">
                <a:tc>
                  <a:txBody>
                    <a:bodyPr/>
                    <a:lstStyle/>
                    <a:p>
                      <a:pPr algn="l" fontAlgn="t"/>
                      <a:r>
                        <a:rPr lang="en-US" sz="1400" dirty="0">
                          <a:solidFill>
                            <a:srgbClr val="000000"/>
                          </a:solidFill>
                          <a:effectLst/>
                          <a:latin typeface="verdana" panose="020B0604030504040204" pitchFamily="34" charset="0"/>
                        </a:rPr>
                        <a:t>8) A Java </a:t>
                      </a:r>
                      <a:r>
                        <a:rPr lang="en-US" sz="1400" b="1" dirty="0">
                          <a:solidFill>
                            <a:srgbClr val="2F4F4F"/>
                          </a:solidFill>
                          <a:effectLst/>
                          <a:latin typeface="verdana" panose="020B0604030504040204" pitchFamily="34" charset="0"/>
                        </a:rPr>
                        <a:t>abstract class </a:t>
                      </a:r>
                      <a:r>
                        <a:rPr lang="en-US" sz="1400" dirty="0">
                          <a:solidFill>
                            <a:srgbClr val="000000"/>
                          </a:solidFill>
                          <a:effectLst/>
                          <a:latin typeface="verdana" panose="020B0604030504040204" pitchFamily="34" charset="0"/>
                        </a:rPr>
                        <a:t>can have class members like private, protected, etc.</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l" fontAlgn="t"/>
                      <a:r>
                        <a:rPr lang="en-US" sz="1400" dirty="0">
                          <a:solidFill>
                            <a:srgbClr val="000000"/>
                          </a:solidFill>
                          <a:effectLst/>
                          <a:latin typeface="verdana"/>
                        </a:rPr>
                        <a:t>Members of a Java interface are public by default.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88593945"/>
                  </a:ext>
                </a:extLst>
              </a:tr>
              <a:tr h="1209779">
                <a:tc>
                  <a:txBody>
                    <a:bodyPr/>
                    <a:lstStyle/>
                    <a:p>
                      <a:pPr algn="l" fontAlgn="t"/>
                      <a:r>
                        <a:rPr lang="en-US" sz="1400" dirty="0">
                          <a:solidFill>
                            <a:srgbClr val="000000"/>
                          </a:solidFill>
                          <a:effectLst/>
                          <a:latin typeface="verdana"/>
                        </a:rPr>
                        <a:t>9)</a:t>
                      </a:r>
                      <a:r>
                        <a:rPr lang="en-US" sz="1400" b="1" dirty="0">
                          <a:solidFill>
                            <a:srgbClr val="2F4F4F"/>
                          </a:solidFill>
                          <a:effectLst/>
                          <a:latin typeface="verdana"/>
                        </a:rPr>
                        <a:t>Example:</a:t>
                      </a:r>
                      <a:br>
                        <a:rPr lang="en-US" sz="1400" dirty="0">
                          <a:solidFill>
                            <a:srgbClr val="000000"/>
                          </a:solidFill>
                          <a:effectLst/>
                          <a:latin typeface="verdana"/>
                        </a:rPr>
                      </a:br>
                      <a:r>
                        <a:rPr lang="en-US" sz="1400" dirty="0">
                          <a:solidFill>
                            <a:srgbClr val="000000"/>
                          </a:solidFill>
                          <a:effectLst/>
                          <a:latin typeface="verdana"/>
                        </a:rPr>
                        <a:t>public abstract class Shape{</a:t>
                      </a:r>
                      <a:br>
                        <a:rPr lang="en-US" sz="1400" dirty="0">
                          <a:solidFill>
                            <a:srgbClr val="000000"/>
                          </a:solidFill>
                          <a:effectLst/>
                          <a:latin typeface="verdana"/>
                        </a:rPr>
                      </a:br>
                      <a:r>
                        <a:rPr lang="en-US" sz="1400" dirty="0">
                          <a:solidFill>
                            <a:srgbClr val="000000"/>
                          </a:solidFill>
                          <a:effectLst/>
                          <a:latin typeface="verdana"/>
                        </a:rPr>
                        <a:t>public abstract void draw();</a:t>
                      </a:r>
                      <a:br>
                        <a:rPr lang="en-US" sz="1400" dirty="0">
                          <a:solidFill>
                            <a:srgbClr val="000000"/>
                          </a:solidFill>
                          <a:effectLst/>
                          <a:latin typeface="verdana"/>
                        </a:rPr>
                      </a:br>
                      <a:r>
                        <a:rPr lang="en-US" sz="1400" dirty="0">
                          <a:solidFill>
                            <a:srgbClr val="000000"/>
                          </a:solidFill>
                          <a:effectLst/>
                          <a:latin typeface="verdana"/>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l" fontAlgn="t"/>
                      <a:r>
                        <a:rPr lang="en-US" sz="1400" b="1" dirty="0">
                          <a:solidFill>
                            <a:srgbClr val="2F4F4F"/>
                          </a:solidFill>
                          <a:effectLst/>
                          <a:latin typeface="verdana" panose="020B0604030504040204" pitchFamily="34" charset="0"/>
                        </a:rPr>
                        <a:t>Example:</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public interface Drawable{</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void draw();</a:t>
                      </a:r>
                      <a:br>
                        <a:rPr lang="en-US" sz="1400" dirty="0">
                          <a:solidFill>
                            <a:srgbClr val="000000"/>
                          </a:solidFill>
                          <a:effectLst/>
                          <a:latin typeface="verdana" panose="020B0604030504040204" pitchFamily="34" charset="0"/>
                        </a:rPr>
                      </a:br>
                      <a:r>
                        <a:rPr lang="en-US" sz="1400" dirty="0">
                          <a:solidFill>
                            <a:srgbClr val="000000"/>
                          </a:solidFill>
                          <a:effectLst/>
                          <a:latin typeface="verdana" panose="020B0604030504040204" pitchFamily="34" charset="0"/>
                        </a:rPr>
                        <a:t>}</a:t>
                      </a:r>
                    </a:p>
                  </a:txBody>
                  <a:tcPr marL="40456" marR="40456" marT="40456" marB="40456">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479640876"/>
                  </a:ext>
                </a:extLst>
              </a:tr>
            </a:tbl>
          </a:graphicData>
        </a:graphic>
      </p:graphicFrame>
    </p:spTree>
    <p:extLst>
      <p:ext uri="{BB962C8B-B14F-4D97-AF65-F5344CB8AC3E}">
        <p14:creationId xmlns:p14="http://schemas.microsoft.com/office/powerpoint/2010/main" val="35873944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p>
        </p:txBody>
      </p:sp>
      <p:sp>
        <p:nvSpPr>
          <p:cNvPr id="12" name="Content Placeholder 11"/>
          <p:cNvSpPr>
            <a:spLocks noGrp="1"/>
          </p:cNvSpPr>
          <p:nvPr>
            <p:ph idx="1"/>
          </p:nvPr>
        </p:nvSpPr>
        <p:spPr/>
        <p:txBody>
          <a:bodyPr/>
          <a:lstStyle/>
          <a:p>
            <a:pPr algn="just"/>
            <a:r>
              <a:rPr lang="en-US" dirty="0"/>
              <a:t>Java inner class or nested class is a class which is declared inside the class or interface.</a:t>
            </a:r>
          </a:p>
          <a:p>
            <a:pPr algn="just"/>
            <a:r>
              <a:rPr lang="en-US" dirty="0"/>
              <a:t>Inner classes can access all the members of outer class including private data members and methods.</a:t>
            </a:r>
          </a:p>
          <a:p>
            <a:pPr marL="457200" lvl="1" indent="0">
              <a:buNone/>
            </a:pPr>
            <a:r>
              <a:rPr lang="en-IN" b="1" dirty="0"/>
              <a:t>class</a:t>
            </a:r>
            <a:r>
              <a:rPr lang="en-IN" dirty="0"/>
              <a:t> </a:t>
            </a:r>
            <a:r>
              <a:rPr lang="en-IN" dirty="0" err="1"/>
              <a:t>Outer_class</a:t>
            </a:r>
            <a:r>
              <a:rPr lang="en-IN" dirty="0"/>
              <a:t>{  </a:t>
            </a:r>
          </a:p>
          <a:p>
            <a:pPr marL="914400" lvl="2" indent="0">
              <a:buNone/>
            </a:pPr>
            <a:r>
              <a:rPr lang="en-IN" sz="2400" dirty="0"/>
              <a:t> //code  </a:t>
            </a:r>
          </a:p>
          <a:p>
            <a:pPr marL="914400" lvl="2" indent="0">
              <a:buNone/>
            </a:pPr>
            <a:r>
              <a:rPr lang="en-IN" sz="2400" dirty="0"/>
              <a:t> class </a:t>
            </a:r>
            <a:r>
              <a:rPr lang="en-IN" sz="2400" dirty="0" err="1"/>
              <a:t>Inner_class</a:t>
            </a:r>
            <a:r>
              <a:rPr lang="en-IN" sz="2400" dirty="0"/>
              <a:t>{  </a:t>
            </a:r>
          </a:p>
          <a:p>
            <a:pPr marL="914400" lvl="2" indent="0">
              <a:buNone/>
            </a:pPr>
            <a:r>
              <a:rPr lang="en-IN" sz="2400" dirty="0"/>
              <a:t>  //code  </a:t>
            </a:r>
          </a:p>
          <a:p>
            <a:pPr marL="914400" lvl="2" indent="0">
              <a:buNone/>
            </a:pPr>
            <a:r>
              <a:rPr lang="en-IN" sz="2400" dirty="0"/>
              <a:t> }  </a:t>
            </a:r>
          </a:p>
          <a:p>
            <a:pPr marL="457200" lvl="1" indent="0">
              <a:buNone/>
            </a:pPr>
            <a:r>
              <a:rPr lang="en-IN" dirty="0"/>
              <a:t>}  </a:t>
            </a:r>
          </a:p>
          <a:p>
            <a:endParaRPr lang="en-IN" dirty="0"/>
          </a:p>
        </p:txBody>
      </p:sp>
    </p:spTree>
    <p:extLst>
      <p:ext uri="{BB962C8B-B14F-4D97-AF65-F5344CB8AC3E}">
        <p14:creationId xmlns:p14="http://schemas.microsoft.com/office/powerpoint/2010/main" val="2145928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a:t>
            </a:r>
            <a:endParaRPr lang="en-IN" dirty="0"/>
          </a:p>
        </p:txBody>
      </p:sp>
      <p:sp>
        <p:nvSpPr>
          <p:cNvPr id="12" name="Content Placeholder 11"/>
          <p:cNvSpPr>
            <a:spLocks noGrp="1"/>
          </p:cNvSpPr>
          <p:nvPr>
            <p:ph idx="1"/>
          </p:nvPr>
        </p:nvSpPr>
        <p:spPr>
          <a:xfrm>
            <a:off x="379199" y="1249340"/>
            <a:ext cx="11345747" cy="5151459"/>
          </a:xfrm>
        </p:spPr>
        <p:txBody>
          <a:bodyPr>
            <a:normAutofit lnSpcReduction="10000"/>
          </a:bodyPr>
          <a:lstStyle/>
          <a:p>
            <a:r>
              <a:rPr lang="en-IN" dirty="0"/>
              <a:t>Syntax of Java Inheritance</a:t>
            </a:r>
          </a:p>
          <a:p>
            <a:pPr marL="457200" lvl="1" indent="0">
              <a:buNone/>
            </a:pPr>
            <a:r>
              <a:rPr lang="en-US" dirty="0"/>
              <a:t>class Subclass-name </a:t>
            </a:r>
            <a:r>
              <a:rPr lang="en-US" b="1" dirty="0"/>
              <a:t>extends</a:t>
            </a:r>
            <a:r>
              <a:rPr lang="en-US" dirty="0"/>
              <a:t> Superclass-name  </a:t>
            </a:r>
          </a:p>
          <a:p>
            <a:pPr marL="457200" lvl="1" indent="0">
              <a:buNone/>
            </a:pPr>
            <a:r>
              <a:rPr lang="en-US" dirty="0"/>
              <a:t>{  </a:t>
            </a:r>
          </a:p>
          <a:p>
            <a:pPr marL="457200" lvl="1" indent="0">
              <a:buNone/>
            </a:pPr>
            <a:r>
              <a:rPr lang="en-US" dirty="0"/>
              <a:t>   //methods and fields  </a:t>
            </a:r>
          </a:p>
          <a:p>
            <a:pPr marL="457200" lvl="1" indent="0">
              <a:buNone/>
            </a:pPr>
            <a:r>
              <a:rPr lang="en-US" dirty="0"/>
              <a:t>} </a:t>
            </a:r>
          </a:p>
          <a:p>
            <a:pPr marL="457200" lvl="1" indent="0">
              <a:buNone/>
            </a:pPr>
            <a:endParaRPr lang="en-US" dirty="0"/>
          </a:p>
          <a:p>
            <a:endParaRPr lang="en-US" dirty="0"/>
          </a:p>
          <a:p>
            <a:endParaRPr lang="en-US" dirty="0"/>
          </a:p>
          <a:p>
            <a:pPr algn="just"/>
            <a:r>
              <a:rPr lang="en-US" dirty="0"/>
              <a:t>Except Object, which has no superclass, every class has one and only one direct superclass (single inheritance).</a:t>
            </a:r>
          </a:p>
          <a:p>
            <a:pPr algn="just"/>
            <a:r>
              <a:rPr lang="en-US" dirty="0"/>
              <a:t>The </a:t>
            </a:r>
            <a:r>
              <a:rPr lang="en-US" b="1" dirty="0"/>
              <a:t>extends keyword</a:t>
            </a:r>
            <a:r>
              <a:rPr lang="en-US" dirty="0"/>
              <a:t> indicates that you are making a new class that derives from an existing class. </a:t>
            </a:r>
            <a:endParaRPr lang="en-IN" dirty="0"/>
          </a:p>
        </p:txBody>
      </p:sp>
      <p:pic>
        <p:nvPicPr>
          <p:cNvPr id="3" name="Picture 2">
            <a:extLst>
              <a:ext uri="{FF2B5EF4-FFF2-40B4-BE49-F238E27FC236}">
                <a16:creationId xmlns:a16="http://schemas.microsoft.com/office/drawing/2014/main" id="{F87D0F68-C060-407B-BA16-C5B3D2E394B9}"/>
              </a:ext>
            </a:extLst>
          </p:cNvPr>
          <p:cNvPicPr>
            <a:picLocks noChangeAspect="1"/>
          </p:cNvPicPr>
          <p:nvPr/>
        </p:nvPicPr>
        <p:blipFill>
          <a:blip r:embed="rId2"/>
          <a:stretch>
            <a:fillRect/>
          </a:stretch>
        </p:blipFill>
        <p:spPr>
          <a:xfrm>
            <a:off x="6829425" y="1232776"/>
            <a:ext cx="5362575" cy="3190875"/>
          </a:xfrm>
          <a:prstGeom prst="rect">
            <a:avLst/>
          </a:prstGeom>
        </p:spPr>
      </p:pic>
    </p:spTree>
    <p:extLst>
      <p:ext uri="{BB962C8B-B14F-4D97-AF65-F5344CB8AC3E}">
        <p14:creationId xmlns:p14="http://schemas.microsoft.com/office/powerpoint/2010/main" val="655276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endParaRPr lang="en-IN" dirty="0"/>
          </a:p>
        </p:txBody>
      </p:sp>
      <p:sp>
        <p:nvSpPr>
          <p:cNvPr id="12" name="Content Placeholder 11"/>
          <p:cNvSpPr>
            <a:spLocks noGrp="1"/>
          </p:cNvSpPr>
          <p:nvPr>
            <p:ph idx="1"/>
          </p:nvPr>
        </p:nvSpPr>
        <p:spPr/>
        <p:txBody>
          <a:bodyPr/>
          <a:lstStyle/>
          <a:p>
            <a:r>
              <a:rPr lang="en-US" dirty="0"/>
              <a:t>Inner class is a part of nested class.</a:t>
            </a:r>
          </a:p>
          <a:p>
            <a:r>
              <a:rPr lang="en-US" dirty="0"/>
              <a:t>Non-static nested classes are known as inner classes.</a:t>
            </a:r>
          </a:p>
          <a:p>
            <a:pPr marL="0" indent="0">
              <a:buNone/>
            </a:pPr>
            <a:r>
              <a:rPr lang="en-IN" dirty="0"/>
              <a:t>Types of Nested classes</a:t>
            </a:r>
          </a:p>
          <a:p>
            <a:pPr lvl="1"/>
            <a:r>
              <a:rPr lang="en-US" dirty="0"/>
              <a:t>There are two types of nested classes </a:t>
            </a:r>
            <a:r>
              <a:rPr lang="en-US" b="1" dirty="0"/>
              <a:t>non-static</a:t>
            </a:r>
            <a:r>
              <a:rPr lang="en-US" dirty="0"/>
              <a:t> and </a:t>
            </a:r>
            <a:r>
              <a:rPr lang="en-US" b="1" dirty="0"/>
              <a:t>static</a:t>
            </a:r>
            <a:r>
              <a:rPr lang="en-US" dirty="0"/>
              <a:t> nested classes.</a:t>
            </a:r>
          </a:p>
          <a:p>
            <a:r>
              <a:rPr lang="en-US" dirty="0"/>
              <a:t>Non-static nested class (inner class)</a:t>
            </a:r>
          </a:p>
          <a:p>
            <a:pPr lvl="1"/>
            <a:r>
              <a:rPr lang="en-US" dirty="0"/>
              <a:t>Member inner class</a:t>
            </a:r>
          </a:p>
          <a:p>
            <a:pPr lvl="1"/>
            <a:r>
              <a:rPr lang="en-US" dirty="0"/>
              <a:t>Anonymous inner class</a:t>
            </a:r>
          </a:p>
          <a:p>
            <a:pPr lvl="1"/>
            <a:r>
              <a:rPr lang="en-US" dirty="0"/>
              <a:t>Local inner class</a:t>
            </a:r>
          </a:p>
          <a:p>
            <a:r>
              <a:rPr lang="en-US" dirty="0"/>
              <a:t>Static nested class</a:t>
            </a:r>
          </a:p>
          <a:p>
            <a:pPr marL="457200" lvl="1" indent="0">
              <a:buNone/>
            </a:pPr>
            <a:endParaRPr lang="en-IN" dirty="0"/>
          </a:p>
        </p:txBody>
      </p:sp>
    </p:spTree>
    <p:extLst>
      <p:ext uri="{BB962C8B-B14F-4D97-AF65-F5344CB8AC3E}">
        <p14:creationId xmlns:p14="http://schemas.microsoft.com/office/powerpoint/2010/main" val="3746082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Inner Classes</a:t>
            </a:r>
            <a:endParaRPr lang="en-IN" dirty="0"/>
          </a:p>
        </p:txBody>
      </p:sp>
      <p:graphicFrame>
        <p:nvGraphicFramePr>
          <p:cNvPr id="3" name="Content Placeholder 2">
            <a:extLst>
              <a:ext uri="{FF2B5EF4-FFF2-40B4-BE49-F238E27FC236}">
                <a16:creationId xmlns:a16="http://schemas.microsoft.com/office/drawing/2014/main" id="{164A34EF-BD7A-4EEA-81EE-3F79E3BDAFF0}"/>
              </a:ext>
            </a:extLst>
          </p:cNvPr>
          <p:cNvGraphicFramePr>
            <a:graphicFrameLocks noGrp="1"/>
          </p:cNvGraphicFramePr>
          <p:nvPr>
            <p:ph idx="1"/>
            <p:extLst>
              <p:ext uri="{D42A27DB-BD31-4B8C-83A1-F6EECF244321}">
                <p14:modId xmlns:p14="http://schemas.microsoft.com/office/powerpoint/2010/main" val="3029267106"/>
              </p:ext>
            </p:extLst>
          </p:nvPr>
        </p:nvGraphicFramePr>
        <p:xfrm>
          <a:off x="762000" y="1709102"/>
          <a:ext cx="10744200" cy="3777298"/>
        </p:xfrm>
        <a:graphic>
          <a:graphicData uri="http://schemas.openxmlformats.org/drawingml/2006/table">
            <a:tbl>
              <a:tblPr/>
              <a:tblGrid>
                <a:gridCol w="3505200">
                  <a:extLst>
                    <a:ext uri="{9D8B030D-6E8A-4147-A177-3AD203B41FA5}">
                      <a16:colId xmlns:a16="http://schemas.microsoft.com/office/drawing/2014/main" val="1861273435"/>
                    </a:ext>
                  </a:extLst>
                </a:gridCol>
                <a:gridCol w="7239000">
                  <a:extLst>
                    <a:ext uri="{9D8B030D-6E8A-4147-A177-3AD203B41FA5}">
                      <a16:colId xmlns:a16="http://schemas.microsoft.com/office/drawing/2014/main" val="2382151372"/>
                    </a:ext>
                  </a:extLst>
                </a:gridCol>
              </a:tblGrid>
              <a:tr h="652622">
                <a:tc>
                  <a:txBody>
                    <a:bodyPr/>
                    <a:lstStyle/>
                    <a:p>
                      <a:pPr algn="l" fontAlgn="t"/>
                      <a:r>
                        <a:rPr lang="en-IN" sz="2400" dirty="0">
                          <a:solidFill>
                            <a:schemeClr val="tx1"/>
                          </a:solidFill>
                          <a:effectLst/>
                          <a:latin typeface="+mn-lt"/>
                        </a:rPr>
                        <a:t>Type</a:t>
                      </a:r>
                    </a:p>
                  </a:txBody>
                  <a:tcPr marL="114300" marR="114300" marT="114300" marB="114300">
                    <a:lnL w="9525" cap="flat" cmpd="sng" algn="ctr">
                      <a:solidFill>
                        <a:srgbClr val="3084E8"/>
                      </a:solidFill>
                      <a:prstDash val="solid"/>
                      <a:round/>
                      <a:headEnd type="none" w="med" len="med"/>
                      <a:tailEnd type="none" w="med" len="med"/>
                    </a:lnL>
                    <a:lnR w="9525" cap="flat" cmpd="sng" algn="ctr">
                      <a:solidFill>
                        <a:srgbClr val="3084E8"/>
                      </a:solidFill>
                      <a:prstDash val="solid"/>
                      <a:round/>
                      <a:headEnd type="none" w="med" len="med"/>
                      <a:tailEnd type="none" w="med" len="med"/>
                    </a:lnR>
                    <a:lnT w="9525" cap="flat" cmpd="sng" algn="ctr">
                      <a:solidFill>
                        <a:srgbClr val="3084E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a:solidFill>
                            <a:schemeClr val="tx1"/>
                          </a:solidFill>
                          <a:effectLst/>
                          <a:latin typeface="+mn-lt"/>
                        </a:rPr>
                        <a:t>Description</a:t>
                      </a:r>
                    </a:p>
                  </a:txBody>
                  <a:tcPr marL="114300" marR="114300" marT="114300" marB="114300">
                    <a:lnL w="9525" cap="flat" cmpd="sng" algn="ctr">
                      <a:solidFill>
                        <a:srgbClr val="3084E8"/>
                      </a:solidFill>
                      <a:prstDash val="solid"/>
                      <a:round/>
                      <a:headEnd type="none" w="med" len="med"/>
                      <a:tailEnd type="none" w="med" len="med"/>
                    </a:lnL>
                    <a:lnR w="9525" cap="flat" cmpd="sng" algn="ctr">
                      <a:solidFill>
                        <a:srgbClr val="3084E8"/>
                      </a:solidFill>
                      <a:prstDash val="solid"/>
                      <a:round/>
                      <a:headEnd type="none" w="med" len="med"/>
                      <a:tailEnd type="none" w="med" len="med"/>
                    </a:lnR>
                    <a:lnT w="9525" cap="flat" cmpd="sng" algn="ctr">
                      <a:solidFill>
                        <a:srgbClr val="3084E8"/>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3087990643"/>
                  </a:ext>
                </a:extLst>
              </a:tr>
              <a:tr h="553740">
                <a:tc>
                  <a:txBody>
                    <a:bodyPr/>
                    <a:lstStyle/>
                    <a:p>
                      <a:pPr algn="just" fontAlgn="t"/>
                      <a:r>
                        <a:rPr lang="en-IN" sz="2400" u="none" strike="noStrike" dirty="0">
                          <a:solidFill>
                            <a:schemeClr val="tx1"/>
                          </a:solidFill>
                          <a:effectLst/>
                          <a:latin typeface="+mn-lt"/>
                        </a:rPr>
                        <a:t>Member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chemeClr val="tx1"/>
                          </a:solidFill>
                          <a:effectLst/>
                          <a:latin typeface="+mn-lt"/>
                        </a:rPr>
                        <a:t>A class created within class and outside method.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77131927"/>
                  </a:ext>
                </a:extLst>
              </a:tr>
              <a:tr h="909716">
                <a:tc>
                  <a:txBody>
                    <a:bodyPr/>
                    <a:lstStyle/>
                    <a:p>
                      <a:pPr algn="just" fontAlgn="t"/>
                      <a:r>
                        <a:rPr lang="en-IN" sz="2400" u="none" strike="noStrike" dirty="0">
                          <a:solidFill>
                            <a:schemeClr val="tx1"/>
                          </a:solidFill>
                          <a:effectLst/>
                          <a:latin typeface="+mn-lt"/>
                        </a:rPr>
                        <a:t>Anonymous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chemeClr val="tx1"/>
                          </a:solidFill>
                          <a:effectLst/>
                          <a:latin typeface="+mn-lt"/>
                        </a:rPr>
                        <a:t>A class created for implementing interface or extending class. Its name is decided by the java compiler.</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8504439"/>
                  </a:ext>
                </a:extLst>
              </a:tr>
              <a:tr h="553740">
                <a:tc>
                  <a:txBody>
                    <a:bodyPr/>
                    <a:lstStyle/>
                    <a:p>
                      <a:pPr algn="just" fontAlgn="t"/>
                      <a:r>
                        <a:rPr lang="en-IN" sz="2400" u="none" strike="noStrike" dirty="0">
                          <a:solidFill>
                            <a:schemeClr val="tx1"/>
                          </a:solidFill>
                          <a:effectLst/>
                          <a:latin typeface="+mn-lt"/>
                        </a:rPr>
                        <a:t>Local Inner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chemeClr val="tx1"/>
                          </a:solidFill>
                          <a:effectLst/>
                          <a:latin typeface="+mn-lt"/>
                        </a:rPr>
                        <a:t>A class created within method.</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58035347"/>
                  </a:ext>
                </a:extLst>
              </a:tr>
              <a:tr h="553740">
                <a:tc>
                  <a:txBody>
                    <a:bodyPr/>
                    <a:lstStyle/>
                    <a:p>
                      <a:pPr algn="just" fontAlgn="t"/>
                      <a:r>
                        <a:rPr lang="en-IN" sz="2400" u="none" strike="noStrike" dirty="0">
                          <a:solidFill>
                            <a:schemeClr val="tx1"/>
                          </a:solidFill>
                          <a:effectLst/>
                          <a:latin typeface="+mn-lt"/>
                        </a:rPr>
                        <a:t>Static Nested Class</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chemeClr val="tx1"/>
                          </a:solidFill>
                          <a:effectLst/>
                          <a:latin typeface="+mn-lt"/>
                        </a:rPr>
                        <a:t>A static class created within class.</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535767445"/>
                  </a:ext>
                </a:extLst>
              </a:tr>
              <a:tr h="553740">
                <a:tc>
                  <a:txBody>
                    <a:bodyPr/>
                    <a:lstStyle/>
                    <a:p>
                      <a:pPr algn="just" fontAlgn="t"/>
                      <a:r>
                        <a:rPr lang="en-IN" sz="2400" u="none" strike="noStrike" dirty="0">
                          <a:solidFill>
                            <a:schemeClr val="tx1"/>
                          </a:solidFill>
                          <a:effectLst/>
                          <a:latin typeface="+mn-lt"/>
                        </a:rPr>
                        <a:t>Nested Interface</a:t>
                      </a:r>
                      <a:endParaRPr lang="en-IN" sz="2400" dirty="0">
                        <a:solidFill>
                          <a:schemeClr val="tx1"/>
                        </a:solidFill>
                        <a:effectLst/>
                        <a:latin typeface="+mn-lt"/>
                      </a:endParaRP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dirty="0">
                          <a:solidFill>
                            <a:schemeClr val="tx1"/>
                          </a:solidFill>
                          <a:effectLst/>
                          <a:latin typeface="+mn-lt"/>
                        </a:rPr>
                        <a:t>An interface created within class or interface.</a:t>
                      </a:r>
                    </a:p>
                  </a:txBody>
                  <a:tcPr marL="76200" marR="76200" marT="76200" marB="762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516423406"/>
                  </a:ext>
                </a:extLst>
              </a:tr>
            </a:tbl>
          </a:graphicData>
        </a:graphic>
      </p:graphicFrame>
    </p:spTree>
    <p:extLst>
      <p:ext uri="{BB962C8B-B14F-4D97-AF65-F5344CB8AC3E}">
        <p14:creationId xmlns:p14="http://schemas.microsoft.com/office/powerpoint/2010/main" val="1953715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t>https://docs.oracle.com/javase/tutorial/java/concepts/interface.html</a:t>
            </a:r>
          </a:p>
        </p:txBody>
      </p:sp>
    </p:spTree>
    <p:extLst>
      <p:ext uri="{BB962C8B-B14F-4D97-AF65-F5344CB8AC3E}">
        <p14:creationId xmlns:p14="http://schemas.microsoft.com/office/powerpoint/2010/main" val="3358551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inheritance in java</a:t>
            </a:r>
            <a:endParaRPr lang="en-IN" dirty="0"/>
          </a:p>
        </p:txBody>
      </p:sp>
      <p:sp>
        <p:nvSpPr>
          <p:cNvPr id="12" name="Content Placeholder 11"/>
          <p:cNvSpPr>
            <a:spLocks noGrp="1"/>
          </p:cNvSpPr>
          <p:nvPr>
            <p:ph idx="1"/>
          </p:nvPr>
        </p:nvSpPr>
        <p:spPr>
          <a:xfrm>
            <a:off x="379199" y="1249340"/>
            <a:ext cx="11345747" cy="5380059"/>
          </a:xfrm>
        </p:spPr>
        <p:txBody>
          <a:bodyPr>
            <a:normAutofit lnSpcReduction="10000"/>
          </a:bodyPr>
          <a:lstStyle/>
          <a:p>
            <a:r>
              <a:rPr lang="en-US" dirty="0"/>
              <a:t>There can be three types of inheritance in java: single, multilevel and hierarchical.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Multiple inheritance is not supported in java through class.</a:t>
            </a:r>
          </a:p>
          <a:p>
            <a:endParaRPr lang="en-IN" dirty="0"/>
          </a:p>
        </p:txBody>
      </p:sp>
      <p:pic>
        <p:nvPicPr>
          <p:cNvPr id="5" name="Picture 4">
            <a:extLst>
              <a:ext uri="{FF2B5EF4-FFF2-40B4-BE49-F238E27FC236}">
                <a16:creationId xmlns:a16="http://schemas.microsoft.com/office/drawing/2014/main" id="{E5E8EE18-4169-4C18-837B-7B1DEB79D3D7}"/>
              </a:ext>
            </a:extLst>
          </p:cNvPr>
          <p:cNvPicPr>
            <a:picLocks noChangeAspect="1"/>
          </p:cNvPicPr>
          <p:nvPr/>
        </p:nvPicPr>
        <p:blipFill>
          <a:blip r:embed="rId3"/>
          <a:stretch>
            <a:fillRect/>
          </a:stretch>
        </p:blipFill>
        <p:spPr>
          <a:xfrm>
            <a:off x="2667000" y="1752600"/>
            <a:ext cx="7143750" cy="3790950"/>
          </a:xfrm>
          <a:prstGeom prst="rect">
            <a:avLst/>
          </a:prstGeom>
        </p:spPr>
      </p:pic>
    </p:spTree>
    <p:extLst>
      <p:ext uri="{BB962C8B-B14F-4D97-AF65-F5344CB8AC3E}">
        <p14:creationId xmlns:p14="http://schemas.microsoft.com/office/powerpoint/2010/main" val="2090127352"/>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 example </a:t>
            </a:r>
            <a:endParaRPr lang="en-IN" dirty="0"/>
          </a:p>
        </p:txBody>
      </p:sp>
      <p:sp>
        <p:nvSpPr>
          <p:cNvPr id="12" name="Content Placeholder 11"/>
          <p:cNvSpPr>
            <a:spLocks noGrp="1"/>
          </p:cNvSpPr>
          <p:nvPr>
            <p:ph idx="1"/>
          </p:nvPr>
        </p:nvSpPr>
        <p:spPr>
          <a:xfrm>
            <a:off x="379199" y="1249341"/>
            <a:ext cx="6250201" cy="4927622"/>
          </a:xfrm>
        </p:spPr>
        <p:txBody>
          <a:bodyPr/>
          <a:lstStyle/>
          <a:p>
            <a:pPr marL="457200" lvl="1" indent="0">
              <a:buNone/>
            </a:pPr>
            <a:r>
              <a:rPr lang="en-IN" dirty="0"/>
              <a:t>class Employee {</a:t>
            </a:r>
          </a:p>
          <a:p>
            <a:pPr marL="457200" lvl="1" indent="0">
              <a:buNone/>
            </a:pPr>
            <a:r>
              <a:rPr lang="en-IN" dirty="0"/>
              <a:t> void </a:t>
            </a:r>
            <a:r>
              <a:rPr lang="en-IN" dirty="0" err="1"/>
              <a:t>employeeDetails</a:t>
            </a:r>
            <a:r>
              <a:rPr lang="en-IN" dirty="0"/>
              <a:t>() {</a:t>
            </a:r>
          </a:p>
          <a:p>
            <a:pPr marL="457200" lvl="1" indent="0">
              <a:buNone/>
            </a:pPr>
            <a:r>
              <a:rPr lang="en-IN" dirty="0"/>
              <a:t>  </a:t>
            </a:r>
            <a:r>
              <a:rPr lang="en-IN" dirty="0" err="1"/>
              <a:t>System.out.println</a:t>
            </a:r>
            <a:r>
              <a:rPr lang="en-IN" dirty="0"/>
              <a:t>(“Employee Details..");</a:t>
            </a:r>
          </a:p>
          <a:p>
            <a:pPr marL="457200" lvl="1" indent="0">
              <a:buNone/>
            </a:pPr>
            <a:r>
              <a:rPr lang="en-IN" dirty="0"/>
              <a:t> }</a:t>
            </a:r>
          </a:p>
          <a:p>
            <a:pPr marL="457200" lvl="1" indent="0">
              <a:buNone/>
            </a:pPr>
            <a:r>
              <a:rPr lang="en-IN" dirty="0"/>
              <a:t>}</a:t>
            </a:r>
          </a:p>
          <a:p>
            <a:pPr marL="457200" lvl="1" indent="0">
              <a:buNone/>
            </a:pPr>
            <a:endParaRPr lang="en-IN" dirty="0"/>
          </a:p>
          <a:p>
            <a:pPr marL="457200" lvl="1" indent="0">
              <a:buNone/>
            </a:pPr>
            <a:endParaRPr lang="en-IN" dirty="0"/>
          </a:p>
          <a:p>
            <a:pPr marL="457200" lvl="1" indent="0">
              <a:buNone/>
            </a:pPr>
            <a:r>
              <a:rPr lang="en-IN" dirty="0"/>
              <a:t>class Manager </a:t>
            </a:r>
            <a:r>
              <a:rPr lang="en-IN" b="1" dirty="0"/>
              <a:t>extends</a:t>
            </a:r>
            <a:r>
              <a:rPr lang="en-IN" dirty="0"/>
              <a:t> Employee {</a:t>
            </a:r>
          </a:p>
          <a:p>
            <a:pPr marL="457200" lvl="1" indent="0">
              <a:buNone/>
            </a:pPr>
            <a:r>
              <a:rPr lang="en-IN" dirty="0"/>
              <a:t> void </a:t>
            </a:r>
            <a:r>
              <a:rPr lang="en-IN" dirty="0" err="1"/>
              <a:t>managerDetails</a:t>
            </a:r>
            <a:r>
              <a:rPr lang="en-IN" dirty="0"/>
              <a:t>() {</a:t>
            </a:r>
          </a:p>
          <a:p>
            <a:pPr marL="457200" lvl="1" indent="0">
              <a:buNone/>
            </a:pPr>
            <a:r>
              <a:rPr lang="en-IN" dirty="0"/>
              <a:t>  </a:t>
            </a:r>
            <a:r>
              <a:rPr lang="en-IN" dirty="0" err="1"/>
              <a:t>System.out.println</a:t>
            </a:r>
            <a:r>
              <a:rPr lang="en-IN" dirty="0"/>
              <a:t>(“Manager Details..");</a:t>
            </a:r>
          </a:p>
          <a:p>
            <a:pPr marL="457200" lvl="1" indent="0">
              <a:buNone/>
            </a:pPr>
            <a:r>
              <a:rPr lang="en-IN" dirty="0"/>
              <a:t> }</a:t>
            </a:r>
          </a:p>
          <a:p>
            <a:pPr marL="457200" lvl="1" indent="0">
              <a:buNone/>
            </a:pPr>
            <a:r>
              <a:rPr lang="en-IN" dirty="0"/>
              <a:t>}</a:t>
            </a:r>
          </a:p>
        </p:txBody>
      </p:sp>
      <p:sp>
        <p:nvSpPr>
          <p:cNvPr id="7" name="Content Placeholder 11">
            <a:extLst>
              <a:ext uri="{FF2B5EF4-FFF2-40B4-BE49-F238E27FC236}">
                <a16:creationId xmlns:a16="http://schemas.microsoft.com/office/drawing/2014/main" id="{65D6D336-A544-4147-871B-BE173E42F45F}"/>
              </a:ext>
            </a:extLst>
          </p:cNvPr>
          <p:cNvSpPr txBox="1">
            <a:spLocks/>
          </p:cNvSpPr>
          <p:nvPr/>
        </p:nvSpPr>
        <p:spPr>
          <a:xfrm>
            <a:off x="6062870" y="1371600"/>
            <a:ext cx="5716801" cy="492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Font typeface="Arial"/>
              <a:buNone/>
            </a:pPr>
            <a:endParaRPr lang="en-IN" dirty="0"/>
          </a:p>
        </p:txBody>
      </p:sp>
      <p:sp>
        <p:nvSpPr>
          <p:cNvPr id="8" name="Content Placeholder 11">
            <a:extLst>
              <a:ext uri="{FF2B5EF4-FFF2-40B4-BE49-F238E27FC236}">
                <a16:creationId xmlns:a16="http://schemas.microsoft.com/office/drawing/2014/main" id="{38AD62A1-C726-4133-A9BC-6E7B56AC1D23}"/>
              </a:ext>
            </a:extLst>
          </p:cNvPr>
          <p:cNvSpPr txBox="1">
            <a:spLocks/>
          </p:cNvSpPr>
          <p:nvPr/>
        </p:nvSpPr>
        <p:spPr>
          <a:xfrm>
            <a:off x="6248400" y="1401741"/>
            <a:ext cx="6250201" cy="49276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fontAlgn="auto">
              <a:spcAft>
                <a:spcPts val="0"/>
              </a:spcAft>
              <a:buNone/>
            </a:pPr>
            <a:r>
              <a:rPr lang="en-IN" dirty="0"/>
              <a:t>public class Main {</a:t>
            </a:r>
          </a:p>
          <a:p>
            <a:pPr marL="457200" lvl="1" indent="0" fontAlgn="auto">
              <a:spcAft>
                <a:spcPts val="0"/>
              </a:spcAft>
              <a:buNone/>
            </a:pPr>
            <a:r>
              <a:rPr lang="en-IN" dirty="0"/>
              <a:t> public static void main(String </a:t>
            </a:r>
            <a:r>
              <a:rPr lang="en-IN" dirty="0" err="1"/>
              <a:t>args</a:t>
            </a:r>
            <a:r>
              <a:rPr lang="en-IN" dirty="0"/>
              <a:t>[]) {</a:t>
            </a:r>
          </a:p>
          <a:p>
            <a:pPr marL="457200" lvl="1" indent="0" fontAlgn="auto">
              <a:spcAft>
                <a:spcPts val="0"/>
              </a:spcAft>
              <a:buNone/>
            </a:pPr>
            <a:r>
              <a:rPr lang="en-IN" dirty="0"/>
              <a:t>  Manager  </a:t>
            </a:r>
            <a:r>
              <a:rPr lang="en-IN" dirty="0" err="1"/>
              <a:t>manager</a:t>
            </a:r>
            <a:r>
              <a:rPr lang="en-IN" dirty="0"/>
              <a:t> = new Manager();</a:t>
            </a:r>
          </a:p>
          <a:p>
            <a:pPr marL="457200" lvl="1" indent="0" fontAlgn="auto">
              <a:spcAft>
                <a:spcPts val="0"/>
              </a:spcAft>
              <a:buNone/>
            </a:pPr>
            <a:r>
              <a:rPr lang="en-IN" dirty="0"/>
              <a:t>  </a:t>
            </a:r>
            <a:r>
              <a:rPr lang="en-IN" dirty="0" err="1"/>
              <a:t>manager.managerDetails</a:t>
            </a:r>
            <a:r>
              <a:rPr lang="en-IN" dirty="0"/>
              <a:t>();</a:t>
            </a:r>
          </a:p>
          <a:p>
            <a:pPr marL="457200" lvl="1" indent="0" fontAlgn="auto">
              <a:spcAft>
                <a:spcPts val="0"/>
              </a:spcAft>
              <a:buNone/>
            </a:pPr>
            <a:r>
              <a:rPr lang="en-IN" dirty="0"/>
              <a:t>  </a:t>
            </a:r>
            <a:r>
              <a:rPr lang="en-IN" dirty="0" err="1"/>
              <a:t>manager.employeeDetails</a:t>
            </a:r>
            <a:r>
              <a:rPr lang="en-IN" dirty="0"/>
              <a:t>();</a:t>
            </a:r>
          </a:p>
          <a:p>
            <a:pPr marL="457200" lvl="1" indent="0" fontAlgn="auto">
              <a:spcAft>
                <a:spcPts val="0"/>
              </a:spcAft>
              <a:buNone/>
            </a:pPr>
            <a:r>
              <a:rPr lang="en-IN" dirty="0"/>
              <a:t> }</a:t>
            </a:r>
          </a:p>
          <a:p>
            <a:pPr marL="457200" lvl="1" indent="0" fontAlgn="auto">
              <a:spcAft>
                <a:spcPts val="0"/>
              </a:spcAft>
              <a:buNone/>
            </a:pPr>
            <a:r>
              <a:rPr lang="en-IN" dirty="0"/>
              <a:t>} </a:t>
            </a:r>
          </a:p>
        </p:txBody>
      </p:sp>
      <p:cxnSp>
        <p:nvCxnSpPr>
          <p:cNvPr id="10" name="Straight Connector 9">
            <a:extLst>
              <a:ext uri="{FF2B5EF4-FFF2-40B4-BE49-F238E27FC236}">
                <a16:creationId xmlns:a16="http://schemas.microsoft.com/office/drawing/2014/main" id="{625ABAEC-4AB4-486E-A786-21712C8B9133}"/>
              </a:ext>
            </a:extLst>
          </p:cNvPr>
          <p:cNvCxnSpPr/>
          <p:nvPr/>
        </p:nvCxnSpPr>
        <p:spPr>
          <a:xfrm>
            <a:off x="6248400" y="1371600"/>
            <a:ext cx="0" cy="4572000"/>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1176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Super Keyword</a:t>
            </a:r>
          </a:p>
        </p:txBody>
      </p:sp>
      <p:sp>
        <p:nvSpPr>
          <p:cNvPr id="12" name="Content Placeholder 11"/>
          <p:cNvSpPr>
            <a:spLocks noGrp="1"/>
          </p:cNvSpPr>
          <p:nvPr>
            <p:ph idx="1"/>
          </p:nvPr>
        </p:nvSpPr>
        <p:spPr/>
        <p:txBody>
          <a:bodyPr/>
          <a:lstStyle/>
          <a:p>
            <a:pPr algn="just"/>
            <a:r>
              <a:rPr lang="en-US" dirty="0"/>
              <a:t>The keyword super can be used to access any data member or methods of the parent class.</a:t>
            </a:r>
          </a:p>
          <a:p>
            <a:pPr algn="just"/>
            <a:r>
              <a:rPr lang="en-US" dirty="0"/>
              <a:t>Super keyword can be used at variable, method and constructor level.</a:t>
            </a:r>
          </a:p>
          <a:p>
            <a:pPr algn="just"/>
            <a:r>
              <a:rPr lang="en-US" dirty="0"/>
              <a:t>Syntax : </a:t>
            </a:r>
            <a:r>
              <a:rPr lang="en-US" b="1" dirty="0"/>
              <a:t>super</a:t>
            </a:r>
            <a:r>
              <a:rPr lang="en-US" dirty="0"/>
              <a:t>.&lt;method-name&gt;();</a:t>
            </a:r>
            <a:endParaRPr lang="en-IN" dirty="0"/>
          </a:p>
        </p:txBody>
      </p:sp>
    </p:spTree>
    <p:extLst>
      <p:ext uri="{BB962C8B-B14F-4D97-AF65-F5344CB8AC3E}">
        <p14:creationId xmlns:p14="http://schemas.microsoft.com/office/powerpoint/2010/main" val="1871063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200" y="260022"/>
            <a:ext cx="11203200" cy="612337"/>
          </a:xfrm>
        </p:spPr>
        <p:txBody>
          <a:bodyPr/>
          <a:lstStyle/>
          <a:p>
            <a:r>
              <a:rPr lang="en-US" dirty="0"/>
              <a:t>Demo</a:t>
            </a:r>
            <a:endParaRPr lang="en-IN" dirty="0"/>
          </a:p>
        </p:txBody>
      </p:sp>
      <p:sp>
        <p:nvSpPr>
          <p:cNvPr id="12" name="Content Placeholder 11"/>
          <p:cNvSpPr>
            <a:spLocks noGrp="1"/>
          </p:cNvSpPr>
          <p:nvPr>
            <p:ph idx="1"/>
          </p:nvPr>
        </p:nvSpPr>
        <p:spPr>
          <a:xfrm>
            <a:off x="379199" y="685800"/>
            <a:ext cx="11345747" cy="4927622"/>
          </a:xfrm>
        </p:spPr>
        <p:txBody>
          <a:bodyPr>
            <a:noAutofit/>
          </a:bodyPr>
          <a:lstStyle/>
          <a:p>
            <a:pPr marL="457200" lvl="1" indent="0">
              <a:buNone/>
            </a:pPr>
            <a:r>
              <a:rPr lang="en-IN" dirty="0"/>
              <a:t>//Parent class or Superclass or base class</a:t>
            </a:r>
          </a:p>
          <a:p>
            <a:pPr marL="457200" lvl="1" indent="0">
              <a:buNone/>
            </a:pPr>
            <a:r>
              <a:rPr lang="en-IN" dirty="0"/>
              <a:t>class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100;</a:t>
            </a:r>
          </a:p>
          <a:p>
            <a:pPr marL="457200" lvl="1" indent="0">
              <a:buNone/>
            </a:pPr>
            <a:r>
              <a:rPr lang="en-IN" dirty="0"/>
              <a:t>}</a:t>
            </a:r>
          </a:p>
          <a:p>
            <a:pPr marL="457200" lvl="1" indent="0">
              <a:buNone/>
            </a:pPr>
            <a:r>
              <a:rPr lang="en-IN" dirty="0"/>
              <a:t>//Child class or subclass or derived class</a:t>
            </a:r>
          </a:p>
          <a:p>
            <a:pPr marL="457200" lvl="1" indent="0">
              <a:buNone/>
            </a:pPr>
            <a:r>
              <a:rPr lang="en-IN" dirty="0"/>
              <a:t>class Subclass extends Superclass</a:t>
            </a:r>
          </a:p>
          <a:p>
            <a:pPr marL="457200" lvl="1" indent="0">
              <a:buNone/>
            </a:pPr>
            <a:r>
              <a:rPr lang="en-IN" dirty="0"/>
              <a:t>{</a:t>
            </a:r>
          </a:p>
          <a:p>
            <a:pPr marL="457200" lvl="1" indent="0">
              <a:buNone/>
            </a:pPr>
            <a:r>
              <a:rPr lang="en-IN" dirty="0"/>
              <a:t>  </a:t>
            </a:r>
            <a:r>
              <a:rPr lang="en-IN" dirty="0" err="1"/>
              <a:t>int</a:t>
            </a:r>
            <a:r>
              <a:rPr lang="en-IN" dirty="0"/>
              <a:t> </a:t>
            </a:r>
            <a:r>
              <a:rPr lang="en-IN" dirty="0" err="1"/>
              <a:t>num</a:t>
            </a:r>
            <a:r>
              <a:rPr lang="en-IN" dirty="0"/>
              <a:t> = 110;	// The same variable </a:t>
            </a:r>
            <a:r>
              <a:rPr lang="en-IN" dirty="0" err="1"/>
              <a:t>num</a:t>
            </a:r>
            <a:r>
              <a:rPr lang="en-IN" dirty="0"/>
              <a:t> is declared in superclass</a:t>
            </a:r>
          </a:p>
          <a:p>
            <a:pPr marL="457200" lvl="1" indent="0">
              <a:buNone/>
            </a:pPr>
            <a:r>
              <a:rPr lang="en-IN" dirty="0"/>
              <a:t>    void </a:t>
            </a:r>
            <a:r>
              <a:rPr lang="en-IN" dirty="0" err="1"/>
              <a:t>printNumber</a:t>
            </a:r>
            <a:r>
              <a:rPr lang="en-IN" dirty="0"/>
              <a:t>(){</a:t>
            </a:r>
          </a:p>
          <a:p>
            <a:pPr marL="457200" lvl="1" indent="0">
              <a:buNone/>
            </a:pPr>
            <a:r>
              <a:rPr lang="en-IN" dirty="0"/>
              <a:t>	</a:t>
            </a:r>
            <a:r>
              <a:rPr lang="en-IN" dirty="0" err="1"/>
              <a:t>System.out.println</a:t>
            </a:r>
            <a:r>
              <a:rPr lang="en-IN" dirty="0"/>
              <a:t>(</a:t>
            </a:r>
            <a:r>
              <a:rPr lang="en-IN" dirty="0" err="1"/>
              <a:t>num</a:t>
            </a:r>
            <a:r>
              <a:rPr lang="en-IN" dirty="0"/>
              <a:t>);</a:t>
            </a:r>
          </a:p>
          <a:p>
            <a:pPr marL="457200" lvl="1" indent="0">
              <a:buNone/>
            </a:pPr>
            <a:r>
              <a:rPr lang="en-IN" dirty="0"/>
              <a:t>    }</a:t>
            </a:r>
          </a:p>
          <a:p>
            <a:pPr marL="457200" lvl="1" indent="0">
              <a:buNone/>
            </a:pPr>
            <a:r>
              <a:rPr lang="en-IN" dirty="0"/>
              <a:t>    public static void main(String </a:t>
            </a:r>
            <a:r>
              <a:rPr lang="en-IN" dirty="0" err="1"/>
              <a:t>args</a:t>
            </a:r>
            <a:r>
              <a:rPr lang="en-IN" dirty="0"/>
              <a:t>[]){</a:t>
            </a:r>
          </a:p>
          <a:p>
            <a:pPr marL="457200" lvl="1" indent="0">
              <a:buNone/>
            </a:pPr>
            <a:r>
              <a:rPr lang="en-IN" dirty="0"/>
              <a:t>	Subclass </a:t>
            </a:r>
            <a:r>
              <a:rPr lang="en-IN" dirty="0" err="1"/>
              <a:t>subObj</a:t>
            </a:r>
            <a:r>
              <a:rPr lang="en-IN" dirty="0"/>
              <a:t>= new Subclass();</a:t>
            </a:r>
          </a:p>
          <a:p>
            <a:pPr marL="457200" lvl="1" indent="0">
              <a:buNone/>
            </a:pPr>
            <a:r>
              <a:rPr lang="en-IN" dirty="0"/>
              <a:t>	 </a:t>
            </a:r>
            <a:r>
              <a:rPr lang="en-IN" dirty="0" err="1"/>
              <a:t>subObj.printNumber</a:t>
            </a:r>
            <a:r>
              <a:rPr lang="en-IN" dirty="0"/>
              <a:t>();	//  110 </a:t>
            </a:r>
          </a:p>
          <a:p>
            <a:pPr marL="457200" lvl="1" indent="0">
              <a:buNone/>
            </a:pPr>
            <a:r>
              <a:rPr lang="en-IN" dirty="0"/>
              <a:t>    }</a:t>
            </a:r>
          </a:p>
          <a:p>
            <a:pPr marL="457200" lvl="1" indent="0">
              <a:buNone/>
            </a:pPr>
            <a:r>
              <a:rPr lang="en-IN" dirty="0"/>
              <a:t>}</a:t>
            </a:r>
          </a:p>
        </p:txBody>
      </p:sp>
    </p:spTree>
    <p:extLst>
      <p:ext uri="{BB962C8B-B14F-4D97-AF65-F5344CB8AC3E}">
        <p14:creationId xmlns:p14="http://schemas.microsoft.com/office/powerpoint/2010/main" val="3405989173"/>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631FA0-73BD-4042-AD86-5BB2C7BF8F2D}">
  <ds:schemaRefs>
    <ds:schemaRef ds:uri="http://schemas.microsoft.com/sharepoint/v3/contenttype/forms"/>
  </ds:schemaRefs>
</ds:datastoreItem>
</file>

<file path=customXml/itemProps2.xml><?xml version="1.0" encoding="utf-8"?>
<ds:datastoreItem xmlns:ds="http://schemas.openxmlformats.org/officeDocument/2006/customXml" ds:itemID="{8DB56803-38E9-4488-A01E-B31F5AD07450}">
  <ds:schemaRefs>
    <ds:schemaRef ds:uri="http://schemas.microsoft.com/office/infopath/2007/PartnerControls"/>
    <ds:schemaRef ds:uri="0d5316b6-4ab9-4630-bb19-54590b21769a"/>
    <ds:schemaRef ds:uri="http://www.w3.org/XML/1998/namespace"/>
    <ds:schemaRef ds:uri="http://purl.org/dc/terms/"/>
    <ds:schemaRef ds:uri="http://purl.org/dc/dcmitype/"/>
    <ds:schemaRef ds:uri="http://purl.org/dc/elements/1.1/"/>
    <ds:schemaRef ds:uri="http://schemas.microsoft.com/office/2006/documentManagement/types"/>
    <ds:schemaRef ds:uri="http://schemas.openxmlformats.org/package/2006/metadata/core-properties"/>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71F9CF1C-8D38-4818-896F-13C67F33125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2227</Words>
  <Application>Microsoft Office PowerPoint</Application>
  <PresentationFormat>Widescreen</PresentationFormat>
  <Paragraphs>462</Paragraphs>
  <Slides>53</Slides>
  <Notes>0</Notes>
  <HiddenSlides>0</HiddenSlides>
  <MMClips>0</MMClips>
  <ScaleCrop>false</ScaleCrop>
  <HeadingPairs>
    <vt:vector size="4" baseType="variant">
      <vt:variant>
        <vt:lpstr>Theme</vt:lpstr>
      </vt:variant>
      <vt:variant>
        <vt:i4>4</vt:i4>
      </vt:variant>
      <vt:variant>
        <vt:lpstr>Slide Titles</vt:lpstr>
      </vt:variant>
      <vt:variant>
        <vt:i4>53</vt:i4>
      </vt:variant>
    </vt:vector>
  </HeadingPairs>
  <TitlesOfParts>
    <vt:vector size="57" baseType="lpstr">
      <vt:lpstr>Office Theme</vt:lpstr>
      <vt:lpstr>15_HCL Template</vt:lpstr>
      <vt:lpstr>1_HCL Template</vt:lpstr>
      <vt:lpstr>2_HCL Template</vt:lpstr>
      <vt:lpstr>PowerPoint Presentation</vt:lpstr>
      <vt:lpstr>Agenda</vt:lpstr>
      <vt:lpstr>Prerequisites</vt:lpstr>
      <vt:lpstr>Inheritance</vt:lpstr>
      <vt:lpstr>Inheritance</vt:lpstr>
      <vt:lpstr>Types of inheritance in java</vt:lpstr>
      <vt:lpstr>Inheritance example </vt:lpstr>
      <vt:lpstr>Super Keyword</vt:lpstr>
      <vt:lpstr>Demo</vt:lpstr>
      <vt:lpstr>PowerPoint Presentation</vt:lpstr>
      <vt:lpstr>Accessing variable of parent class</vt:lpstr>
      <vt:lpstr>super keyword to invoke constructor of parent class</vt:lpstr>
      <vt:lpstr>super keyword in case of method overriding</vt:lpstr>
      <vt:lpstr>super keyword in case of method overriding</vt:lpstr>
      <vt:lpstr>Conversion and casting</vt:lpstr>
      <vt:lpstr>protected access modifier</vt:lpstr>
      <vt:lpstr>Protected  - demo</vt:lpstr>
      <vt:lpstr>Why multiple inheritance is not supported in java?</vt:lpstr>
      <vt:lpstr>polymorphism</vt:lpstr>
      <vt:lpstr>Runtime Polymorphism in Java</vt:lpstr>
      <vt:lpstr>Types of Polymorphism</vt:lpstr>
      <vt:lpstr>Method Overloading</vt:lpstr>
      <vt:lpstr>Example for Method Overloading</vt:lpstr>
      <vt:lpstr>Constructor Overloading</vt:lpstr>
      <vt:lpstr>Example</vt:lpstr>
      <vt:lpstr>Method Overriding</vt:lpstr>
      <vt:lpstr>Real example of Java Method Overriding</vt:lpstr>
      <vt:lpstr>Method Overriding       cont.</vt:lpstr>
      <vt:lpstr>Method Overriding       cont.</vt:lpstr>
      <vt:lpstr>Dynamic Method Dispatch</vt:lpstr>
      <vt:lpstr>Dynamic Method Dispatch      cont.</vt:lpstr>
      <vt:lpstr>@Override</vt:lpstr>
      <vt:lpstr>Covariant return types in Java</vt:lpstr>
      <vt:lpstr>Can we overload static methods?</vt:lpstr>
      <vt:lpstr>abstract classes</vt:lpstr>
      <vt:lpstr>abstract classes</vt:lpstr>
      <vt:lpstr>Abstract Class Example</vt:lpstr>
      <vt:lpstr>Abstract Class Example</vt:lpstr>
      <vt:lpstr>Abstract Class Example</vt:lpstr>
      <vt:lpstr>Object class in Java</vt:lpstr>
      <vt:lpstr>Methods of Object class</vt:lpstr>
      <vt:lpstr>Interface</vt:lpstr>
      <vt:lpstr>Interface</vt:lpstr>
      <vt:lpstr>Interface Example        Cont.</vt:lpstr>
      <vt:lpstr>Multiple inheritance</vt:lpstr>
      <vt:lpstr>Marker interfaces</vt:lpstr>
      <vt:lpstr>Java 8 Default Method in Interface</vt:lpstr>
      <vt:lpstr>Difference between abstract class and interface</vt:lpstr>
      <vt:lpstr>Inner Classes</vt:lpstr>
      <vt:lpstr>Inner Classes</vt:lpstr>
      <vt:lpstr>Inner Classes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 Core java freshers</dc:title>
  <dc:creator/>
  <cp:lastModifiedBy/>
  <cp:revision>10</cp:revision>
  <dcterms:created xsi:type="dcterms:W3CDTF">2017-01-06T18:48:18Z</dcterms:created>
  <dcterms:modified xsi:type="dcterms:W3CDTF">2021-07-08T01:11:45Z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TitusGUID">
    <vt:lpwstr>ecad38c5-628d-4209-8cf5-cf7d9580fad1</vt:lpwstr>
  </property>
  <property fmtid="{D5CDD505-2E9C-101B-9397-08002B2CF9AE}" pid="4" name="HCLClassification">
    <vt:lpwstr>HCL_Cla5s_Publ1c</vt:lpwstr>
  </property>
  <property fmtid="{D5CDD505-2E9C-101B-9397-08002B2CF9AE}" pid="5" name="HCL_Cla5s_D6">
    <vt:lpwstr>False</vt:lpwstr>
  </property>
</Properties>
</file>